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61" r:id="rId3"/>
  </p:sldMasterIdLst>
  <p:notesMasterIdLst>
    <p:notesMasterId r:id="rId58"/>
  </p:notesMasterIdLst>
  <p:handoutMasterIdLst>
    <p:handoutMasterId r:id="rId59"/>
  </p:handoutMasterIdLst>
  <p:sldIdLst>
    <p:sldId id="521" r:id="rId4"/>
    <p:sldId id="361" r:id="rId5"/>
    <p:sldId id="462" r:id="rId6"/>
    <p:sldId id="458" r:id="rId7"/>
    <p:sldId id="485" r:id="rId8"/>
    <p:sldId id="486" r:id="rId9"/>
    <p:sldId id="478" r:id="rId10"/>
    <p:sldId id="432" r:id="rId11"/>
    <p:sldId id="467" r:id="rId12"/>
    <p:sldId id="393" r:id="rId13"/>
    <p:sldId id="501" r:id="rId14"/>
    <p:sldId id="509" r:id="rId15"/>
    <p:sldId id="510" r:id="rId16"/>
    <p:sldId id="453" r:id="rId17"/>
    <p:sldId id="454" r:id="rId18"/>
    <p:sldId id="476" r:id="rId19"/>
    <p:sldId id="477" r:id="rId20"/>
    <p:sldId id="444" r:id="rId21"/>
    <p:sldId id="505" r:id="rId22"/>
    <p:sldId id="506" r:id="rId23"/>
    <p:sldId id="437" r:id="rId24"/>
    <p:sldId id="464" r:id="rId25"/>
    <p:sldId id="489" r:id="rId26"/>
    <p:sldId id="504" r:id="rId27"/>
    <p:sldId id="511" r:id="rId28"/>
    <p:sldId id="512" r:id="rId29"/>
    <p:sldId id="438" r:id="rId30"/>
    <p:sldId id="479" r:id="rId31"/>
    <p:sldId id="452" r:id="rId32"/>
    <p:sldId id="473" r:id="rId33"/>
    <p:sldId id="459" r:id="rId34"/>
    <p:sldId id="471" r:id="rId35"/>
    <p:sldId id="472" r:id="rId36"/>
    <p:sldId id="418" r:id="rId37"/>
    <p:sldId id="515" r:id="rId38"/>
    <p:sldId id="516" r:id="rId39"/>
    <p:sldId id="483" r:id="rId40"/>
    <p:sldId id="433" r:id="rId41"/>
    <p:sldId id="431" r:id="rId42"/>
    <p:sldId id="508" r:id="rId43"/>
    <p:sldId id="447" r:id="rId44"/>
    <p:sldId id="445" r:id="rId45"/>
    <p:sldId id="385" r:id="rId46"/>
    <p:sldId id="481" r:id="rId47"/>
    <p:sldId id="513" r:id="rId48"/>
    <p:sldId id="514" r:id="rId49"/>
    <p:sldId id="427" r:id="rId50"/>
    <p:sldId id="428" r:id="rId51"/>
    <p:sldId id="517" r:id="rId52"/>
    <p:sldId id="518" r:id="rId53"/>
    <p:sldId id="519" r:id="rId54"/>
    <p:sldId id="520" r:id="rId55"/>
    <p:sldId id="522" r:id="rId56"/>
    <p:sldId id="523" r:id="rId5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bw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4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36" autoAdjust="0"/>
    <p:restoredTop sz="86839" autoAdjust="0"/>
  </p:normalViewPr>
  <p:slideViewPr>
    <p:cSldViewPr snapToObjects="1">
      <p:cViewPr>
        <p:scale>
          <a:sx n="70" d="100"/>
          <a:sy n="70" d="100"/>
        </p:scale>
        <p:origin x="-378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E035DB-2116-484C-A4CE-B2740B2CBC93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0ECFC03-A5D8-4448-AF3C-5D10ED74330B}">
      <dgm:prSet phldrT="[Text]"/>
      <dgm:spPr/>
      <dgm:t>
        <a:bodyPr/>
        <a:lstStyle/>
        <a:p>
          <a:r>
            <a:rPr lang="en-US" dirty="0" smtClean="0"/>
            <a:t>Behavior</a:t>
          </a:r>
        </a:p>
        <a:p>
          <a:r>
            <a:rPr lang="en-US" dirty="0" smtClean="0"/>
            <a:t>(B)</a:t>
          </a:r>
          <a:endParaRPr lang="en-US" dirty="0"/>
        </a:p>
      </dgm:t>
    </dgm:pt>
    <dgm:pt modelId="{FBE6F0C3-7922-4311-B673-DF69B9510F4F}" type="parTrans" cxnId="{20603704-A843-40D9-92B8-172050EFB272}">
      <dgm:prSet/>
      <dgm:spPr/>
      <dgm:t>
        <a:bodyPr/>
        <a:lstStyle/>
        <a:p>
          <a:endParaRPr lang="en-US"/>
        </a:p>
      </dgm:t>
    </dgm:pt>
    <dgm:pt modelId="{9067876A-C7CA-4C59-82B8-9F0ACA1795B3}" type="sibTrans" cxnId="{20603704-A843-40D9-92B8-172050EFB27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6E3B7C5-CFEB-43B9-A96F-A6D7EC9764E3}">
      <dgm:prSet phldrT="[Text]"/>
      <dgm:spPr/>
      <dgm:t>
        <a:bodyPr/>
        <a:lstStyle/>
        <a:p>
          <a:r>
            <a:rPr lang="en-US" dirty="0" smtClean="0"/>
            <a:t>Consequences</a:t>
          </a:r>
        </a:p>
        <a:p>
          <a:r>
            <a:rPr lang="en-US" dirty="0" smtClean="0"/>
            <a:t>(C)</a:t>
          </a:r>
          <a:endParaRPr lang="en-US" dirty="0"/>
        </a:p>
      </dgm:t>
    </dgm:pt>
    <dgm:pt modelId="{A02FC663-3BFA-41C3-AB8B-BCF42B411A25}" type="parTrans" cxnId="{74091837-BAA6-4FC4-A501-470E34460184}">
      <dgm:prSet/>
      <dgm:spPr/>
      <dgm:t>
        <a:bodyPr/>
        <a:lstStyle/>
        <a:p>
          <a:endParaRPr lang="en-US"/>
        </a:p>
      </dgm:t>
    </dgm:pt>
    <dgm:pt modelId="{BD9D757D-EE14-434D-AC26-0275398017B9}" type="sibTrans" cxnId="{74091837-BAA6-4FC4-A501-470E3446018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F088248-4BF8-467C-9FAA-E38C202DDE21}">
      <dgm:prSet phldrT="[Text]"/>
      <dgm:spPr/>
      <dgm:t>
        <a:bodyPr/>
        <a:lstStyle/>
        <a:p>
          <a:r>
            <a:rPr lang="en-US" dirty="0" smtClean="0"/>
            <a:t>Antecedents</a:t>
          </a:r>
        </a:p>
        <a:p>
          <a:r>
            <a:rPr lang="en-US" dirty="0" smtClean="0"/>
            <a:t>(A)</a:t>
          </a:r>
          <a:endParaRPr lang="en-US" dirty="0"/>
        </a:p>
      </dgm:t>
    </dgm:pt>
    <dgm:pt modelId="{C56EDF86-8811-4E9D-B610-2C2F6DA67D55}" type="parTrans" cxnId="{7D48537A-4FD7-4CA3-8702-DAEF79489315}">
      <dgm:prSet/>
      <dgm:spPr/>
      <dgm:t>
        <a:bodyPr/>
        <a:lstStyle/>
        <a:p>
          <a:endParaRPr lang="en-US"/>
        </a:p>
      </dgm:t>
    </dgm:pt>
    <dgm:pt modelId="{2F4CE3DA-9741-471E-BBEC-E92B53B5C904}" type="sibTrans" cxnId="{7D48537A-4FD7-4CA3-8702-DAEF7948931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75EC94B-8D4B-4241-B5D5-B43264A875C2}" type="pres">
      <dgm:prSet presAssocID="{21E035DB-2116-484C-A4CE-B2740B2CBC9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CAE0D6F-3B64-4A26-B5D0-B485A12CF52B}" type="pres">
      <dgm:prSet presAssocID="{80ECFC03-A5D8-4448-AF3C-5D10ED74330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1F1720-1E82-4E07-A260-53E5C13BA323}" type="pres">
      <dgm:prSet presAssocID="{9067876A-C7CA-4C59-82B8-9F0ACA1795B3}" presName="sibTrans" presStyleLbl="sibTrans2D1" presStyleIdx="0" presStyleCnt="3"/>
      <dgm:spPr/>
      <dgm:t>
        <a:bodyPr/>
        <a:lstStyle/>
        <a:p>
          <a:endParaRPr lang="en-US"/>
        </a:p>
      </dgm:t>
    </dgm:pt>
    <dgm:pt modelId="{FCE3A52A-B58B-4D3D-AEE7-AF932B89937C}" type="pres">
      <dgm:prSet presAssocID="{9067876A-C7CA-4C59-82B8-9F0ACA1795B3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BF35AE7E-F4B8-4861-B8DA-36594458FC49}" type="pres">
      <dgm:prSet presAssocID="{B6E3B7C5-CFEB-43B9-A96F-A6D7EC9764E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8AFC40-A07B-41E4-8C17-B1B578B996B2}" type="pres">
      <dgm:prSet presAssocID="{BD9D757D-EE14-434D-AC26-0275398017B9}" presName="sibTrans" presStyleLbl="sibTrans2D1" presStyleIdx="1" presStyleCnt="3"/>
      <dgm:spPr/>
      <dgm:t>
        <a:bodyPr/>
        <a:lstStyle/>
        <a:p>
          <a:endParaRPr lang="en-US"/>
        </a:p>
      </dgm:t>
    </dgm:pt>
    <dgm:pt modelId="{D55DB922-7728-44FE-BB4B-80CBA72150FA}" type="pres">
      <dgm:prSet presAssocID="{BD9D757D-EE14-434D-AC26-0275398017B9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57D77B3E-8DED-40EB-81EC-64BF320DE76B}" type="pres">
      <dgm:prSet presAssocID="{2F088248-4BF8-467C-9FAA-E38C202DDE2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035D9B-D10F-45EE-8B0F-E35AC037316F}" type="pres">
      <dgm:prSet presAssocID="{2F4CE3DA-9741-471E-BBEC-E92B53B5C904}" presName="sibTrans" presStyleLbl="sibTrans2D1" presStyleIdx="2" presStyleCnt="3"/>
      <dgm:spPr/>
      <dgm:t>
        <a:bodyPr/>
        <a:lstStyle/>
        <a:p>
          <a:endParaRPr lang="en-US"/>
        </a:p>
      </dgm:t>
    </dgm:pt>
    <dgm:pt modelId="{198EC056-24EE-4289-99B7-D7CF576D7B57}" type="pres">
      <dgm:prSet presAssocID="{2F4CE3DA-9741-471E-BBEC-E92B53B5C904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4137911F-33EC-4D4A-81E4-3CC3606C11C3}" type="presOf" srcId="{2F088248-4BF8-467C-9FAA-E38C202DDE21}" destId="{57D77B3E-8DED-40EB-81EC-64BF320DE76B}" srcOrd="0" destOrd="0" presId="urn:microsoft.com/office/officeart/2005/8/layout/cycle7"/>
    <dgm:cxn modelId="{7ABCADB7-00E7-4566-8285-7F7D04556B8B}" type="presOf" srcId="{80ECFC03-A5D8-4448-AF3C-5D10ED74330B}" destId="{8CAE0D6F-3B64-4A26-B5D0-B485A12CF52B}" srcOrd="0" destOrd="0" presId="urn:microsoft.com/office/officeart/2005/8/layout/cycle7"/>
    <dgm:cxn modelId="{9F034314-C18B-4249-A67A-086EA67FF640}" type="presOf" srcId="{2F4CE3DA-9741-471E-BBEC-E92B53B5C904}" destId="{198EC056-24EE-4289-99B7-D7CF576D7B57}" srcOrd="1" destOrd="0" presId="urn:microsoft.com/office/officeart/2005/8/layout/cycle7"/>
    <dgm:cxn modelId="{C6F54289-E87A-4550-B5FF-3E6759E58799}" type="presOf" srcId="{BD9D757D-EE14-434D-AC26-0275398017B9}" destId="{858AFC40-A07B-41E4-8C17-B1B578B996B2}" srcOrd="0" destOrd="0" presId="urn:microsoft.com/office/officeart/2005/8/layout/cycle7"/>
    <dgm:cxn modelId="{7D48537A-4FD7-4CA3-8702-DAEF79489315}" srcId="{21E035DB-2116-484C-A4CE-B2740B2CBC93}" destId="{2F088248-4BF8-467C-9FAA-E38C202DDE21}" srcOrd="2" destOrd="0" parTransId="{C56EDF86-8811-4E9D-B610-2C2F6DA67D55}" sibTransId="{2F4CE3DA-9741-471E-BBEC-E92B53B5C904}"/>
    <dgm:cxn modelId="{74091837-BAA6-4FC4-A501-470E34460184}" srcId="{21E035DB-2116-484C-A4CE-B2740B2CBC93}" destId="{B6E3B7C5-CFEB-43B9-A96F-A6D7EC9764E3}" srcOrd="1" destOrd="0" parTransId="{A02FC663-3BFA-41C3-AB8B-BCF42B411A25}" sibTransId="{BD9D757D-EE14-434D-AC26-0275398017B9}"/>
    <dgm:cxn modelId="{37137565-C4BE-4A79-BA71-0D7EE3CE18B4}" type="presOf" srcId="{BD9D757D-EE14-434D-AC26-0275398017B9}" destId="{D55DB922-7728-44FE-BB4B-80CBA72150FA}" srcOrd="1" destOrd="0" presId="urn:microsoft.com/office/officeart/2005/8/layout/cycle7"/>
    <dgm:cxn modelId="{20603704-A843-40D9-92B8-172050EFB272}" srcId="{21E035DB-2116-484C-A4CE-B2740B2CBC93}" destId="{80ECFC03-A5D8-4448-AF3C-5D10ED74330B}" srcOrd="0" destOrd="0" parTransId="{FBE6F0C3-7922-4311-B673-DF69B9510F4F}" sibTransId="{9067876A-C7CA-4C59-82B8-9F0ACA1795B3}"/>
    <dgm:cxn modelId="{EA9BAD20-3327-42B0-B3CC-34959DA1800F}" type="presOf" srcId="{B6E3B7C5-CFEB-43B9-A96F-A6D7EC9764E3}" destId="{BF35AE7E-F4B8-4861-B8DA-36594458FC49}" srcOrd="0" destOrd="0" presId="urn:microsoft.com/office/officeart/2005/8/layout/cycle7"/>
    <dgm:cxn modelId="{DC33524B-0500-4F61-A2F3-7401A7FB4AB1}" type="presOf" srcId="{2F4CE3DA-9741-471E-BBEC-E92B53B5C904}" destId="{4B035D9B-D10F-45EE-8B0F-E35AC037316F}" srcOrd="0" destOrd="0" presId="urn:microsoft.com/office/officeart/2005/8/layout/cycle7"/>
    <dgm:cxn modelId="{494B0014-463B-4265-9F1E-05FB5C31548C}" type="presOf" srcId="{9067876A-C7CA-4C59-82B8-9F0ACA1795B3}" destId="{241F1720-1E82-4E07-A260-53E5C13BA323}" srcOrd="0" destOrd="0" presId="urn:microsoft.com/office/officeart/2005/8/layout/cycle7"/>
    <dgm:cxn modelId="{FC2CBB90-28B7-4284-9FD5-008DF4BFD820}" type="presOf" srcId="{21E035DB-2116-484C-A4CE-B2740B2CBC93}" destId="{175EC94B-8D4B-4241-B5D5-B43264A875C2}" srcOrd="0" destOrd="0" presId="urn:microsoft.com/office/officeart/2005/8/layout/cycle7"/>
    <dgm:cxn modelId="{F340BA79-F90D-48D4-B8DC-4B10BD47E170}" type="presOf" srcId="{9067876A-C7CA-4C59-82B8-9F0ACA1795B3}" destId="{FCE3A52A-B58B-4D3D-AEE7-AF932B89937C}" srcOrd="1" destOrd="0" presId="urn:microsoft.com/office/officeart/2005/8/layout/cycle7"/>
    <dgm:cxn modelId="{CE261AAD-11A2-45C5-A8BC-25FD86E0A76E}" type="presParOf" srcId="{175EC94B-8D4B-4241-B5D5-B43264A875C2}" destId="{8CAE0D6F-3B64-4A26-B5D0-B485A12CF52B}" srcOrd="0" destOrd="0" presId="urn:microsoft.com/office/officeart/2005/8/layout/cycle7"/>
    <dgm:cxn modelId="{7DAA2A36-AD1E-4D52-B978-4CDA8ED471D9}" type="presParOf" srcId="{175EC94B-8D4B-4241-B5D5-B43264A875C2}" destId="{241F1720-1E82-4E07-A260-53E5C13BA323}" srcOrd="1" destOrd="0" presId="urn:microsoft.com/office/officeart/2005/8/layout/cycle7"/>
    <dgm:cxn modelId="{92BA202A-F6DB-410F-B230-DBC3718899C4}" type="presParOf" srcId="{241F1720-1E82-4E07-A260-53E5C13BA323}" destId="{FCE3A52A-B58B-4D3D-AEE7-AF932B89937C}" srcOrd="0" destOrd="0" presId="urn:microsoft.com/office/officeart/2005/8/layout/cycle7"/>
    <dgm:cxn modelId="{EAD9B72C-4B4A-4F0D-A4CC-B7507B898B1B}" type="presParOf" srcId="{175EC94B-8D4B-4241-B5D5-B43264A875C2}" destId="{BF35AE7E-F4B8-4861-B8DA-36594458FC49}" srcOrd="2" destOrd="0" presId="urn:microsoft.com/office/officeart/2005/8/layout/cycle7"/>
    <dgm:cxn modelId="{D0843EE0-02E1-407C-AAC4-AC5956D25B34}" type="presParOf" srcId="{175EC94B-8D4B-4241-B5D5-B43264A875C2}" destId="{858AFC40-A07B-41E4-8C17-B1B578B996B2}" srcOrd="3" destOrd="0" presId="urn:microsoft.com/office/officeart/2005/8/layout/cycle7"/>
    <dgm:cxn modelId="{7C869FAB-8B7D-4A5B-B82B-EF566213D64A}" type="presParOf" srcId="{858AFC40-A07B-41E4-8C17-B1B578B996B2}" destId="{D55DB922-7728-44FE-BB4B-80CBA72150FA}" srcOrd="0" destOrd="0" presId="urn:microsoft.com/office/officeart/2005/8/layout/cycle7"/>
    <dgm:cxn modelId="{D09BDCC6-7F2B-4EBD-9992-70E6D22DC08C}" type="presParOf" srcId="{175EC94B-8D4B-4241-B5D5-B43264A875C2}" destId="{57D77B3E-8DED-40EB-81EC-64BF320DE76B}" srcOrd="4" destOrd="0" presId="urn:microsoft.com/office/officeart/2005/8/layout/cycle7"/>
    <dgm:cxn modelId="{B0108DA1-D695-44EB-89A7-7EB6C630BFB6}" type="presParOf" srcId="{175EC94B-8D4B-4241-B5D5-B43264A875C2}" destId="{4B035D9B-D10F-45EE-8B0F-E35AC037316F}" srcOrd="5" destOrd="0" presId="urn:microsoft.com/office/officeart/2005/8/layout/cycle7"/>
    <dgm:cxn modelId="{2448A828-9604-44D8-8B98-8157A4701A6E}" type="presParOf" srcId="{4B035D9B-D10F-45EE-8B0F-E35AC037316F}" destId="{198EC056-24EE-4289-99B7-D7CF576D7B57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AE0D6F-3B64-4A26-B5D0-B485A12CF52B}">
      <dsp:nvSpPr>
        <dsp:cNvPr id="0" name=""/>
        <dsp:cNvSpPr/>
      </dsp:nvSpPr>
      <dsp:spPr>
        <a:xfrm>
          <a:off x="2931393" y="1463"/>
          <a:ext cx="2366813" cy="11834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Behavior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(B)</a:t>
          </a:r>
          <a:endParaRPr lang="en-US" sz="2700" kern="1200" dirty="0"/>
        </a:p>
      </dsp:txBody>
      <dsp:txXfrm>
        <a:off x="2966054" y="36124"/>
        <a:ext cx="2297491" cy="1114084"/>
      </dsp:txXfrm>
    </dsp:sp>
    <dsp:sp modelId="{241F1720-1E82-4E07-A260-53E5C13BA323}">
      <dsp:nvSpPr>
        <dsp:cNvPr id="0" name=""/>
        <dsp:cNvSpPr/>
      </dsp:nvSpPr>
      <dsp:spPr>
        <a:xfrm rot="3600000">
          <a:off x="4475110" y="2078903"/>
          <a:ext cx="1234094" cy="41419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>
            <a:solidFill>
              <a:schemeClr val="tx1"/>
            </a:solidFill>
          </a:endParaRPr>
        </a:p>
      </dsp:txBody>
      <dsp:txXfrm>
        <a:off x="4599368" y="2161741"/>
        <a:ext cx="985578" cy="248516"/>
      </dsp:txXfrm>
    </dsp:sp>
    <dsp:sp modelId="{BF35AE7E-F4B8-4861-B8DA-36594458FC49}">
      <dsp:nvSpPr>
        <dsp:cNvPr id="0" name=""/>
        <dsp:cNvSpPr/>
      </dsp:nvSpPr>
      <dsp:spPr>
        <a:xfrm>
          <a:off x="4886108" y="3387130"/>
          <a:ext cx="2366813" cy="11834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Consequences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(C)</a:t>
          </a:r>
          <a:endParaRPr lang="en-US" sz="2700" kern="1200" dirty="0"/>
        </a:p>
      </dsp:txBody>
      <dsp:txXfrm>
        <a:off x="4920769" y="3421791"/>
        <a:ext cx="2297491" cy="1114084"/>
      </dsp:txXfrm>
    </dsp:sp>
    <dsp:sp modelId="{858AFC40-A07B-41E4-8C17-B1B578B996B2}">
      <dsp:nvSpPr>
        <dsp:cNvPr id="0" name=""/>
        <dsp:cNvSpPr/>
      </dsp:nvSpPr>
      <dsp:spPr>
        <a:xfrm rot="10800000">
          <a:off x="3497752" y="3771737"/>
          <a:ext cx="1234094" cy="41419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>
            <a:solidFill>
              <a:schemeClr val="tx1"/>
            </a:solidFill>
          </a:endParaRPr>
        </a:p>
      </dsp:txBody>
      <dsp:txXfrm rot="10800000">
        <a:off x="3622010" y="3854575"/>
        <a:ext cx="985578" cy="248516"/>
      </dsp:txXfrm>
    </dsp:sp>
    <dsp:sp modelId="{57D77B3E-8DED-40EB-81EC-64BF320DE76B}">
      <dsp:nvSpPr>
        <dsp:cNvPr id="0" name=""/>
        <dsp:cNvSpPr/>
      </dsp:nvSpPr>
      <dsp:spPr>
        <a:xfrm>
          <a:off x="976677" y="3387130"/>
          <a:ext cx="2366813" cy="11834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Antecedents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(A)</a:t>
          </a:r>
          <a:endParaRPr lang="en-US" sz="2700" kern="1200" dirty="0"/>
        </a:p>
      </dsp:txBody>
      <dsp:txXfrm>
        <a:off x="1011338" y="3421791"/>
        <a:ext cx="2297491" cy="1114084"/>
      </dsp:txXfrm>
    </dsp:sp>
    <dsp:sp modelId="{4B035D9B-D10F-45EE-8B0F-E35AC037316F}">
      <dsp:nvSpPr>
        <dsp:cNvPr id="0" name=""/>
        <dsp:cNvSpPr/>
      </dsp:nvSpPr>
      <dsp:spPr>
        <a:xfrm rot="18000000">
          <a:off x="2520395" y="2078903"/>
          <a:ext cx="1234094" cy="41419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>
            <a:solidFill>
              <a:schemeClr val="tx1"/>
            </a:solidFill>
          </a:endParaRPr>
        </a:p>
      </dsp:txBody>
      <dsp:txXfrm>
        <a:off x="2644653" y="2161741"/>
        <a:ext cx="985578" cy="2485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B61EFA-6795-486D-A7AC-56DEF226A0A3}" type="datetimeFigureOut">
              <a:rPr lang="en-US" smtClean="0"/>
              <a:pPr/>
              <a:t>1/7/2014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5B17E5-7859-4538-9A4F-ED1068C2ED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1881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290AA3-CB35-B14D-AE87-424A7F328E20}" type="datetimeFigureOut">
              <a:rPr lang="en-US" smtClean="0"/>
              <a:pPr/>
              <a:t>1/7/2014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159F88-3D63-0645-85E3-F1EF9C97E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90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9935DEFE-B061-4CD8-A3F8-1AD685BD8BAE}" type="slidenum">
              <a:rPr lang="en-US" altLang="en-US" sz="1200">
                <a:solidFill>
                  <a:srgbClr val="000000"/>
                </a:solidFill>
              </a:rPr>
              <a:pPr/>
              <a:t>1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59F88-3D63-0645-85E3-F1EF9C97EED6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59F88-3D63-0645-85E3-F1EF9C97EED6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884A5A-4DF0-49EA-B521-2649454AF71E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B98F60FE-4525-4885-8013-FB979F43E24E}" type="slidenum">
              <a:rPr lang="en-US" altLang="en-US" sz="1200">
                <a:solidFill>
                  <a:prstClr val="black"/>
                </a:solidFill>
              </a:rPr>
              <a:pPr/>
              <a:t>53</a:t>
            </a:fld>
            <a:endParaRPr lang="en-US" alt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B9726B09-2640-4234-B8FD-BCB42134CD3C}" type="slidenum">
              <a:rPr lang="en-US" altLang="en-US" sz="1200">
                <a:solidFill>
                  <a:prstClr val="black"/>
                </a:solidFill>
              </a:rPr>
              <a:pPr/>
              <a:t>54</a:t>
            </a:fld>
            <a:endParaRPr lang="en-US" alt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sz="2000"/>
            </a:lvl1pPr>
          </a:lstStyle>
          <a:p>
            <a:pPr>
              <a:defRPr/>
            </a:pPr>
            <a:fld id="{AEAEF25B-56F8-48FF-8FCF-53A479E6DA7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9227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838C7B-D901-4744-A9D4-646317EBA6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419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F8553F-4FC5-4825-AB81-3D4ABD3F31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2541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705410-22B4-43EF-A135-4803AB9203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7352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9A51C-E4DE-4A01-8BE7-DF8D7B3FF1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0648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4AF343-CC71-43E1-B54A-017387FA73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9608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4B9E1C-43E3-4DCB-A044-37F0D14202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5631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12FC7B-815A-49C6-92C3-8DCA3AD26A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0933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889F74-8927-4DA9-97B4-83D2806EB2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9126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819E36-1A73-4489-B89A-0D07ECB95D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8934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38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38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7B6241-5437-4C8C-B8F2-27349A5510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64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5909A-BEC5-B845-8FEA-33938C82854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ransition>
    <p:fad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8AB6808-D11B-4890-A002-1EE6237144EB}" type="slidenum">
              <a:rPr lang="en-US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85800" y="1752600"/>
            <a:ext cx="7772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pitchFamily="34" charset="0"/>
              <a:ea typeface="MS PGothic" pitchFamily="34" charset="-128"/>
            </a:endParaRPr>
          </a:p>
        </p:txBody>
      </p:sp>
      <p:pic>
        <p:nvPicPr>
          <p:cNvPr id="1032" name="Picture 8" descr="Ma Coalition log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225" y="6000750"/>
            <a:ext cx="29527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40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/>
        <a:buChar char="¡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/>
        <a:buChar char="¡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/>
        <a:buChar char="¡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/>
        <a:buChar char="¡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afp.org/afp/2006/0915/p985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notesSlide" Target="../notesSlides/notesSlide4.xml"/><Relationship Id="rId9" Type="http://schemas.microsoft.com/office/2007/relationships/diagramDrawing" Target="../diagrams/drawing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304800"/>
            <a:ext cx="8610600" cy="2057400"/>
          </a:xfrm>
        </p:spPr>
        <p:txBody>
          <a:bodyPr/>
          <a:lstStyle/>
          <a:p>
            <a:pPr>
              <a:buClr>
                <a:schemeClr val="accent2"/>
              </a:buClr>
            </a:pPr>
            <a:r>
              <a:rPr lang="en-US" altLang="en-US" sz="3200" smtClean="0"/>
              <a:t>Evaluating change in mental status: Long term care</a:t>
            </a:r>
            <a:endParaRPr lang="en-US" altLang="en-US" sz="3200" b="1" smtClean="0"/>
          </a:p>
        </p:txBody>
      </p:sp>
      <p:sp>
        <p:nvSpPr>
          <p:cNvPr id="2051" name="Subtitle 1"/>
          <p:cNvSpPr>
            <a:spLocks noGrp="1"/>
          </p:cNvSpPr>
          <p:nvPr>
            <p:ph type="subTitle" idx="1"/>
          </p:nvPr>
        </p:nvSpPr>
        <p:spPr>
          <a:xfrm>
            <a:off x="838200" y="2057400"/>
            <a:ext cx="7543800" cy="3886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b="1" smtClean="0"/>
              <a:t>Ruth Kandel, MD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smtClean="0"/>
              <a:t>Director, Infection Control, Hebrew SeniorLife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smtClean="0"/>
              <a:t>Assistant Professor, Harvard Medical School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smtClean="0"/>
              <a:t>Boston, MA</a:t>
            </a:r>
          </a:p>
          <a:p>
            <a:endParaRPr lang="en-US" altLang="en-US" sz="2400" b="1" smtClean="0"/>
          </a:p>
          <a:p>
            <a:r>
              <a:rPr lang="en-US" altLang="en-US" sz="2400" b="1" smtClean="0"/>
              <a:t>Laurie Herndon, GNP-BC</a:t>
            </a:r>
            <a:endParaRPr lang="en-US" altLang="en-US" sz="2400" smtClean="0"/>
          </a:p>
          <a:p>
            <a:pPr eaLnBrk="1" hangingPunct="1">
              <a:lnSpc>
                <a:spcPct val="80000"/>
              </a:lnSpc>
            </a:pPr>
            <a:r>
              <a:rPr lang="en-US" altLang="en-US" sz="2400" smtClean="0"/>
              <a:t>Director of Clinical Quality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smtClean="0"/>
              <a:t>Massachusetts Senior Care Foundation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AEF25B-56F8-48FF-8FCF-53A479E6DA7F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8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4255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cs typeface="Arial" charset="0"/>
              </a:rPr>
              <a:t> </a:t>
            </a:r>
            <a:r>
              <a:rPr lang="en-US" sz="5400" dirty="0" smtClean="0"/>
              <a:t>Change in Mental Status </a:t>
            </a:r>
            <a:br>
              <a:rPr lang="en-US" sz="5400" dirty="0" smtClean="0"/>
            </a:br>
            <a:r>
              <a:rPr lang="en-US" sz="5400" dirty="0" smtClean="0"/>
              <a:t>Long Term Care 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657600"/>
            <a:ext cx="6400800" cy="2286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Ruth Kandel, MD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Director, Infection Control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Hebrew </a:t>
            </a:r>
            <a:r>
              <a:rPr lang="en-US" sz="1600" dirty="0" err="1" smtClean="0"/>
              <a:t>SeniorLife</a:t>
            </a:r>
            <a:endParaRPr lang="en-US" sz="1600" dirty="0" smtClean="0"/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Assistant Professor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Harvard Medical School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Boston, MA</a:t>
            </a:r>
          </a:p>
          <a:p>
            <a:pPr eaLnBrk="1" hangingPunct="1">
              <a:lnSpc>
                <a:spcPct val="80000"/>
              </a:lnSpc>
            </a:pPr>
            <a:endParaRPr lang="en-US" sz="1600" dirty="0" smtClean="0"/>
          </a:p>
          <a:p>
            <a:r>
              <a:rPr lang="en-US" sz="1600" dirty="0" smtClean="0"/>
              <a:t>Consultant to Massachusetts Partnership Collaborative:</a:t>
            </a:r>
          </a:p>
          <a:p>
            <a:r>
              <a:rPr lang="en-US" sz="1600" dirty="0" smtClean="0"/>
              <a:t> Improving Antibiotic Stewardship for UTI</a:t>
            </a:r>
          </a:p>
          <a:p>
            <a:pPr eaLnBrk="1" hangingPunct="1">
              <a:lnSpc>
                <a:spcPct val="80000"/>
              </a:lnSpc>
            </a:pPr>
            <a:endParaRPr lang="en-US" sz="1800" dirty="0" smtClean="0"/>
          </a:p>
        </p:txBody>
      </p:sp>
      <p:pic>
        <p:nvPicPr>
          <p:cNvPr id="15364" name="Picture 2" descr="New Masspro Logo bla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486400"/>
            <a:ext cx="1171575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34225" y="5257800"/>
            <a:ext cx="18669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3" descr="MassSeniorAssociation-blacklog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" y="3048000"/>
            <a:ext cx="638175" cy="7429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15369" name="Picture 1" descr="C:\Documents and Settings\sabrinaa\Local Settings\Temporary Internet Files\Content.Outlook\99165H9W\Copy of Seal-DPH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67675" y="3048000"/>
            <a:ext cx="733425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CitrixLogoHead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400" y="6096000"/>
            <a:ext cx="1981200" cy="5334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Asymptomatic </a:t>
            </a:r>
            <a:r>
              <a:rPr lang="en-US" dirty="0" err="1" smtClean="0"/>
              <a:t>Bacteriuria</a:t>
            </a:r>
            <a:r>
              <a:rPr lang="en-US" dirty="0" smtClean="0"/>
              <a:t> (ASB)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Laboratory diagnosis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Positive urine culture</a:t>
            </a:r>
          </a:p>
          <a:p>
            <a:pPr lvl="1"/>
            <a:r>
              <a:rPr lang="en-US" dirty="0" smtClean="0"/>
              <a:t>Colony count significant (</a:t>
            </a:r>
            <a:r>
              <a:rPr lang="en-US" u="sng" dirty="0" smtClean="0"/>
              <a:t>&gt;</a:t>
            </a:r>
            <a:r>
              <a:rPr lang="en-US" dirty="0" smtClean="0"/>
              <a:t> 10⁵ </a:t>
            </a:r>
            <a:r>
              <a:rPr lang="en-US" dirty="0" err="1" smtClean="0"/>
              <a:t>cfu/mL</a:t>
            </a:r>
            <a:r>
              <a:rPr lang="en-US" dirty="0" smtClean="0"/>
              <a:t>)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Absence of symptoms</a:t>
            </a:r>
          </a:p>
          <a:p>
            <a:pPr lvl="8"/>
            <a:endParaRPr lang="en-US" sz="1600" dirty="0" smtClean="0"/>
          </a:p>
          <a:p>
            <a:pPr lvl="8">
              <a:buNone/>
            </a:pPr>
            <a:r>
              <a:rPr lang="en-US" sz="1200" dirty="0" smtClean="0"/>
              <a:t>	</a:t>
            </a:r>
          </a:p>
          <a:p>
            <a:pPr lvl="8">
              <a:buNone/>
            </a:pPr>
            <a:endParaRPr lang="en-US" sz="1200" dirty="0" smtClean="0"/>
          </a:p>
          <a:p>
            <a:pPr lvl="8">
              <a:buNone/>
            </a:pPr>
            <a:r>
              <a:rPr lang="en-US" sz="1200" dirty="0" smtClean="0"/>
              <a:t>		</a:t>
            </a:r>
          </a:p>
          <a:p>
            <a:pPr lvl="8">
              <a:buNone/>
            </a:pPr>
            <a:endParaRPr lang="en-US" sz="1200" dirty="0" smtClean="0"/>
          </a:p>
          <a:p>
            <a:pPr lvl="8">
              <a:buNone/>
            </a:pPr>
            <a:r>
              <a:rPr lang="en-US" sz="1200" dirty="0" smtClean="0"/>
              <a:t>			Clinical Infectious Disease 2010;50:625-663</a:t>
            </a:r>
          </a:p>
          <a:p>
            <a:pPr lvl="1">
              <a:buNone/>
            </a:pPr>
            <a:endParaRPr lang="en-US" sz="1200" dirty="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0" y="1417638"/>
            <a:ext cx="9144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Prevalence of ASB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92500" lnSpcReduction="20000"/>
          </a:bodyPr>
          <a:lstStyle/>
          <a:p>
            <a:pPr lvl="1">
              <a:buNone/>
            </a:pPr>
            <a:r>
              <a:rPr lang="en-US" b="1" i="1" dirty="0" smtClean="0"/>
              <a:t>POPULATION								Prevalence  %</a:t>
            </a:r>
          </a:p>
          <a:p>
            <a:endParaRPr lang="en-US" b="1" dirty="0" smtClean="0"/>
          </a:p>
          <a:p>
            <a:r>
              <a:rPr lang="en-US" b="1" dirty="0" smtClean="0"/>
              <a:t>Older long-term care residents			</a:t>
            </a:r>
          </a:p>
          <a:p>
            <a:pPr lvl="1"/>
            <a:r>
              <a:rPr lang="en-US" b="1" dirty="0" smtClean="0"/>
              <a:t>Women</a:t>
            </a:r>
            <a:r>
              <a:rPr lang="en-US" b="1" baseline="30000" dirty="0" smtClean="0"/>
              <a:t>									</a:t>
            </a:r>
            <a:r>
              <a:rPr lang="en-US" b="1" dirty="0" smtClean="0"/>
              <a:t>25-50 </a:t>
            </a:r>
            <a:r>
              <a:rPr lang="en-US" b="1" u="sng" baseline="30000" dirty="0" smtClean="0">
                <a:hlinkClick r:id="rId2"/>
              </a:rPr>
              <a:t>	</a:t>
            </a:r>
          </a:p>
          <a:p>
            <a:pPr lvl="1"/>
            <a:r>
              <a:rPr lang="en-US" b="1" dirty="0" smtClean="0"/>
              <a:t>Men</a:t>
            </a:r>
            <a:r>
              <a:rPr lang="en-US" b="1" u="sng" baseline="30000" dirty="0" smtClean="0">
                <a:hlinkClick r:id="rId2"/>
              </a:rPr>
              <a:t>									</a:t>
            </a:r>
            <a:r>
              <a:rPr lang="en-US" b="1" baseline="30000" dirty="0" smtClean="0"/>
              <a:t>	</a:t>
            </a:r>
            <a:r>
              <a:rPr lang="en-US" b="1" dirty="0" smtClean="0"/>
              <a:t>15-40</a:t>
            </a:r>
            <a:r>
              <a:rPr lang="en-US" b="1" u="sng" baseline="30000" dirty="0" smtClean="0">
                <a:hlinkClick r:id="rId2"/>
              </a:rPr>
              <a:t>	</a:t>
            </a:r>
          </a:p>
          <a:p>
            <a:endParaRPr lang="en-US" b="1" dirty="0" smtClean="0"/>
          </a:p>
          <a:p>
            <a:r>
              <a:rPr lang="en-US" b="1" dirty="0" smtClean="0"/>
              <a:t>Patients with an indwelling catheter			</a:t>
            </a:r>
          </a:p>
          <a:p>
            <a:pPr lvl="1"/>
            <a:r>
              <a:rPr lang="en-US" b="1" dirty="0" smtClean="0"/>
              <a:t>Short-term								9-23</a:t>
            </a:r>
            <a:r>
              <a:rPr lang="en-US" b="1" u="sng" baseline="30000" dirty="0" smtClean="0">
                <a:hlinkClick r:id="rId2"/>
              </a:rPr>
              <a:t>	</a:t>
            </a:r>
          </a:p>
          <a:p>
            <a:pPr lvl="1"/>
            <a:r>
              <a:rPr lang="en-US" b="1" dirty="0" smtClean="0"/>
              <a:t>Long-term								100</a:t>
            </a:r>
            <a:r>
              <a:rPr lang="en-US" u="sng" baseline="30000" dirty="0" smtClean="0">
                <a:hlinkClick r:id="rId2"/>
              </a:rPr>
              <a:t>	</a:t>
            </a:r>
          </a:p>
          <a:p>
            <a:pPr lvl="8">
              <a:buNone/>
            </a:pPr>
            <a:r>
              <a:rPr lang="en-US" dirty="0" smtClean="0"/>
              <a:t>                                                                                  </a:t>
            </a:r>
          </a:p>
          <a:p>
            <a:pPr lvl="8">
              <a:buNone/>
            </a:pPr>
            <a:r>
              <a:rPr lang="en-US" dirty="0" smtClean="0"/>
              <a:t>				</a:t>
            </a:r>
          </a:p>
          <a:p>
            <a:pPr lvl="8">
              <a:buNone/>
            </a:pPr>
            <a:r>
              <a:rPr lang="en-US" dirty="0" smtClean="0"/>
              <a:t>					CID2005;40:643-654</a:t>
            </a:r>
            <a:endParaRPr lang="en-US" dirty="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for ASB Indicated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Pregnant women</a:t>
            </a:r>
          </a:p>
          <a:p>
            <a:pPr lvl="1"/>
            <a:r>
              <a:rPr lang="en-US" dirty="0" smtClean="0"/>
              <a:t>Increased risk for adverse outcomes</a:t>
            </a:r>
          </a:p>
          <a:p>
            <a:r>
              <a:rPr lang="en-US" dirty="0" smtClean="0"/>
              <a:t>Urologic interventions</a:t>
            </a:r>
          </a:p>
          <a:p>
            <a:pPr lvl="2"/>
            <a:r>
              <a:rPr lang="en-US" dirty="0" smtClean="0"/>
              <a:t>TURP</a:t>
            </a:r>
          </a:p>
          <a:p>
            <a:pPr lvl="2"/>
            <a:r>
              <a:rPr lang="en-US" dirty="0" smtClean="0"/>
              <a:t>Any urologic procedure with potential mucosal bleeding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for ASB Not Indicated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Premenopausal, non pregnant women</a:t>
            </a:r>
          </a:p>
          <a:p>
            <a:r>
              <a:rPr lang="en-US" dirty="0" smtClean="0"/>
              <a:t>Diabetic women</a:t>
            </a:r>
          </a:p>
          <a:p>
            <a:r>
              <a:rPr lang="en-US" b="1" i="1" dirty="0" smtClean="0"/>
              <a:t>Older persons living in the community</a:t>
            </a:r>
          </a:p>
          <a:p>
            <a:r>
              <a:rPr lang="en-US" b="1" i="1" dirty="0" smtClean="0"/>
              <a:t>Elderly living in long term care facilities</a:t>
            </a:r>
          </a:p>
          <a:p>
            <a:r>
              <a:rPr lang="en-US" dirty="0" smtClean="0"/>
              <a:t>Persons with spinal cord injury</a:t>
            </a:r>
          </a:p>
          <a:p>
            <a:r>
              <a:rPr lang="en-US" dirty="0" smtClean="0"/>
              <a:t>Catheterized patients</a:t>
            </a:r>
          </a:p>
          <a:p>
            <a:pPr marL="342900" lvl="8" indent="-342900">
              <a:buNone/>
            </a:pPr>
            <a:endParaRPr lang="en-US" dirty="0" smtClean="0"/>
          </a:p>
          <a:p>
            <a:pPr marL="342900" lvl="8" indent="-342900">
              <a:buNone/>
            </a:pPr>
            <a:r>
              <a:rPr lang="en-US" dirty="0" smtClean="0"/>
              <a:t>											</a:t>
            </a:r>
            <a:r>
              <a:rPr lang="en-US" sz="1200" dirty="0" smtClean="0"/>
              <a:t>CID2005;40:643-654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Antibiotics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             		Adverse Drug Reactions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                               		  MDRO </a:t>
            </a:r>
          </a:p>
          <a:p>
            <a:pPr>
              <a:buNone/>
            </a:pPr>
            <a:r>
              <a:rPr lang="en-US" dirty="0" smtClean="0"/>
              <a:t>														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										    </a:t>
            </a:r>
            <a:r>
              <a:rPr lang="en-US" i="1" dirty="0" smtClean="0"/>
              <a:t>C </a:t>
            </a:r>
            <a:r>
              <a:rPr lang="en-US" i="1" dirty="0" err="1" smtClean="0"/>
              <a:t>Difficile</a:t>
            </a:r>
            <a:r>
              <a:rPr lang="en-US" i="1" dirty="0" smtClean="0"/>
              <a:t> </a:t>
            </a:r>
            <a:r>
              <a:rPr lang="en-US" dirty="0" smtClean="0"/>
              <a:t>Infection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											                      </a:t>
            </a:r>
            <a:endParaRPr lang="en-US" dirty="0"/>
          </a:p>
        </p:txBody>
      </p:sp>
      <p:pic>
        <p:nvPicPr>
          <p:cNvPr id="1027" name="Picture 3" descr="C:\Users\kandel\Desktop\imgr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4150" y="1489075"/>
            <a:ext cx="1866900" cy="1400175"/>
          </a:xfrm>
          <a:prstGeom prst="rect">
            <a:avLst/>
          </a:prstGeom>
          <a:noFill/>
        </p:spPr>
      </p:pic>
      <p:pic>
        <p:nvPicPr>
          <p:cNvPr id="6" name="Picture 5" descr="images-2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4191000"/>
            <a:ext cx="2984500" cy="2286000"/>
          </a:xfrm>
          <a:prstGeom prst="rect">
            <a:avLst/>
          </a:prstGeom>
        </p:spPr>
      </p:pic>
      <p:pic>
        <p:nvPicPr>
          <p:cNvPr id="7" name="Picture 6" descr="image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0" y="2743200"/>
            <a:ext cx="2286000" cy="18288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52400"/>
            <a:ext cx="7162800" cy="1447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600200"/>
            <a:ext cx="7162800" cy="50292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rcRect l="3308" t="13688" r="1921" b="41065"/>
          <a:stretch>
            <a:fillRect/>
          </a:stretch>
        </p:blipFill>
        <p:spPr bwMode="auto">
          <a:xfrm>
            <a:off x="381000" y="304800"/>
            <a:ext cx="8305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 cstate="print"/>
          <a:srcRect l="7142" t="13688" r="5336" b="42205"/>
          <a:stretch>
            <a:fillRect/>
          </a:stretch>
        </p:blipFill>
        <p:spPr bwMode="auto">
          <a:xfrm>
            <a:off x="381000" y="2666999"/>
            <a:ext cx="8305800" cy="3736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838200" y="6096000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Grp="1" noChangeArrowheads="1"/>
          </p:cNvSpPr>
          <p:nvPr>
            <p:ph type="title"/>
          </p:nvPr>
        </p:nvSpPr>
        <p:spPr>
          <a:xfrm>
            <a:off x="456531" y="274588"/>
            <a:ext cx="8229823" cy="1143000"/>
          </a:xfrm>
        </p:spPr>
        <p:txBody>
          <a:bodyPr lIns="88896" tIns="50798" rIns="88896" bIns="50798"/>
          <a:lstStyle/>
          <a:p>
            <a:pPr defTabSz="456514"/>
            <a:r>
              <a:rPr lang="en-US" sz="3400" dirty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Change in Mental Status ≠ Symptomatic Urinary Tract Infection</a:t>
            </a:r>
            <a:endParaRPr lang="en-US" dirty="0"/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531" y="1599531"/>
            <a:ext cx="8229823" cy="5181451"/>
          </a:xfrm>
        </p:spPr>
        <p:txBody>
          <a:bodyPr lIns="88896" tIns="50798" rIns="88896" bIns="50798" anchor="t"/>
          <a:lstStyle/>
          <a:p>
            <a:pPr marL="170775" indent="-170775" defTabSz="456514">
              <a:lnSpc>
                <a:spcPct val="80000"/>
              </a:lnSpc>
              <a:spcBef>
                <a:spcPts val="352"/>
              </a:spcBef>
              <a:buClr>
                <a:srgbClr val="FFFF00"/>
              </a:buClr>
              <a:buFont typeface="ArialMT" charset="0"/>
              <a:buChar char="•"/>
            </a:pPr>
            <a:endParaRPr lang="en-US" sz="2200" dirty="0" smtClean="0">
              <a:solidFill>
                <a:srgbClr val="FFFF00"/>
              </a:solidFill>
              <a:latin typeface="Helvetica" charset="0"/>
              <a:ea typeface="Helvetica" charset="0"/>
              <a:cs typeface="Helvetica" charset="0"/>
              <a:sym typeface="Helvetica" charset="0"/>
            </a:endParaRPr>
          </a:p>
          <a:p>
            <a:pPr marL="170775" indent="-170775" defTabSz="456514">
              <a:lnSpc>
                <a:spcPct val="80000"/>
              </a:lnSpc>
              <a:spcBef>
                <a:spcPts val="352"/>
              </a:spcBef>
              <a:buClr>
                <a:srgbClr val="FFFF00"/>
              </a:buClr>
              <a:buFont typeface="ArialMT" charset="0"/>
              <a:buChar char="•"/>
            </a:pPr>
            <a:r>
              <a:rPr lang="en-US" sz="2200" dirty="0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LTCF </a:t>
            </a:r>
            <a:r>
              <a:rPr lang="en-US" sz="2200" dirty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residents with </a:t>
            </a:r>
            <a:r>
              <a:rPr lang="en-US" sz="2200" dirty="0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cognitive </a:t>
            </a:r>
            <a:r>
              <a:rPr lang="en-US" sz="2200" dirty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impairment are more likely to have ASB (no symptoms, positive urine </a:t>
            </a:r>
            <a:r>
              <a:rPr lang="en-US" sz="2200" dirty="0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culture).</a:t>
            </a:r>
            <a:endParaRPr lang="en-US" sz="2200" dirty="0">
              <a:solidFill>
                <a:srgbClr val="FFFF00"/>
              </a:solidFill>
              <a:latin typeface="Helvetica" charset="0"/>
              <a:ea typeface="Helvetica" charset="0"/>
              <a:cs typeface="Helvetica" charset="0"/>
              <a:sym typeface="Helvetica" charset="0"/>
            </a:endParaRPr>
          </a:p>
          <a:p>
            <a:pPr marL="170775" indent="-170775" defTabSz="456514">
              <a:lnSpc>
                <a:spcPct val="80000"/>
              </a:lnSpc>
              <a:spcBef>
                <a:spcPts val="352"/>
              </a:spcBef>
              <a:buNone/>
            </a:pPr>
            <a:endParaRPr lang="en-US" sz="2200" dirty="0" smtClean="0">
              <a:solidFill>
                <a:srgbClr val="FFFF00"/>
              </a:solidFill>
              <a:latin typeface="Helvetica" charset="0"/>
              <a:ea typeface="Helvetica" charset="0"/>
              <a:cs typeface="Helvetica" charset="0"/>
              <a:sym typeface="Helvetica" charset="0"/>
            </a:endParaRPr>
          </a:p>
          <a:p>
            <a:pPr marL="170775" indent="-170775" defTabSz="456514">
              <a:lnSpc>
                <a:spcPct val="80000"/>
              </a:lnSpc>
              <a:spcBef>
                <a:spcPts val="352"/>
              </a:spcBef>
              <a:buNone/>
            </a:pPr>
            <a:endParaRPr lang="en-US" sz="2200" dirty="0">
              <a:solidFill>
                <a:srgbClr val="FFFF00"/>
              </a:solidFill>
              <a:latin typeface="Helvetica" charset="0"/>
              <a:ea typeface="Helvetica" charset="0"/>
              <a:cs typeface="Helvetica" charset="0"/>
              <a:sym typeface="Helvetica" charset="0"/>
            </a:endParaRPr>
          </a:p>
          <a:p>
            <a:pPr marL="170775" indent="-170775" defTabSz="456514">
              <a:lnSpc>
                <a:spcPct val="80000"/>
              </a:lnSpc>
              <a:spcBef>
                <a:spcPts val="352"/>
              </a:spcBef>
              <a:buClr>
                <a:srgbClr val="FFFF00"/>
              </a:buClr>
              <a:buFont typeface="ArialMT" charset="0"/>
              <a:buChar char="•"/>
            </a:pPr>
            <a:r>
              <a:rPr lang="en-US" sz="2200" dirty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LTCF residents with cognitive impairment are </a:t>
            </a:r>
            <a:r>
              <a:rPr lang="en-US" sz="2200" dirty="0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more vulnerable to changes in mental status with any new problem. </a:t>
            </a:r>
            <a:endParaRPr lang="en-US" sz="2200" dirty="0">
              <a:solidFill>
                <a:srgbClr val="FFFF00"/>
              </a:solidFill>
              <a:latin typeface="Helvetica" charset="0"/>
              <a:ea typeface="Helvetica" charset="0"/>
              <a:cs typeface="Helvetica" charset="0"/>
              <a:sym typeface="Helvetica" charset="0"/>
            </a:endParaRPr>
          </a:p>
          <a:p>
            <a:pPr marL="170775" indent="-170775" defTabSz="456514">
              <a:lnSpc>
                <a:spcPct val="80000"/>
              </a:lnSpc>
              <a:spcBef>
                <a:spcPts val="352"/>
              </a:spcBef>
              <a:buNone/>
            </a:pPr>
            <a:r>
              <a:rPr lang="en-US" sz="2200" dirty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    </a:t>
            </a:r>
            <a:endParaRPr lang="en-US" sz="2200" dirty="0" smtClean="0">
              <a:solidFill>
                <a:srgbClr val="FFFF00"/>
              </a:solidFill>
              <a:latin typeface="Helvetica" charset="0"/>
              <a:ea typeface="Helvetica" charset="0"/>
              <a:cs typeface="Helvetica" charset="0"/>
              <a:sym typeface="Helvetica" charset="0"/>
            </a:endParaRPr>
          </a:p>
          <a:p>
            <a:pPr marL="170775" indent="-170775" defTabSz="456514">
              <a:lnSpc>
                <a:spcPct val="80000"/>
              </a:lnSpc>
              <a:spcBef>
                <a:spcPts val="352"/>
              </a:spcBef>
              <a:buNone/>
            </a:pPr>
            <a:endParaRPr lang="en-US" sz="2200" dirty="0">
              <a:solidFill>
                <a:srgbClr val="FFFF00"/>
              </a:solidFill>
              <a:latin typeface="Helvetica" charset="0"/>
              <a:ea typeface="Helvetica" charset="0"/>
              <a:cs typeface="Helvetica" charset="0"/>
              <a:sym typeface="Helvetica" charset="0"/>
            </a:endParaRPr>
          </a:p>
          <a:p>
            <a:pPr marL="170775" indent="-170775" defTabSz="456514">
              <a:lnSpc>
                <a:spcPct val="80000"/>
              </a:lnSpc>
              <a:spcBef>
                <a:spcPts val="352"/>
              </a:spcBef>
              <a:buClr>
                <a:srgbClr val="FFFF00"/>
              </a:buClr>
              <a:buFont typeface="ArialMT" charset="0"/>
              <a:buChar char="•"/>
            </a:pPr>
            <a:r>
              <a:rPr lang="en-US" sz="2200" dirty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THEREFORE, resident with cognitive impairment </a:t>
            </a:r>
            <a:r>
              <a:rPr lang="en-US" sz="2200" dirty="0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and </a:t>
            </a:r>
            <a:r>
              <a:rPr lang="en-US" sz="2200" dirty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change in mental status</a:t>
            </a:r>
          </a:p>
          <a:p>
            <a:pPr marL="607197" lvl="1" indent="-285740" defTabSz="456514">
              <a:lnSpc>
                <a:spcPct val="80000"/>
              </a:lnSpc>
              <a:spcBef>
                <a:spcPts val="281"/>
              </a:spcBef>
              <a:buClr>
                <a:srgbClr val="FFFF00"/>
              </a:buClr>
              <a:buFont typeface="ArialMT" charset="0"/>
              <a:buChar char="–"/>
            </a:pPr>
            <a:r>
              <a:rPr lang="en-US" sz="1900" dirty="0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MORE </a:t>
            </a:r>
            <a:r>
              <a:rPr lang="en-US" sz="1900" dirty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LIKELY to have a positive urine culture, </a:t>
            </a:r>
          </a:p>
          <a:p>
            <a:pPr marL="607197" lvl="1" indent="-285740" defTabSz="456514">
              <a:lnSpc>
                <a:spcPct val="80000"/>
              </a:lnSpc>
              <a:spcBef>
                <a:spcPts val="281"/>
              </a:spcBef>
              <a:buClr>
                <a:srgbClr val="FFFF00"/>
              </a:buClr>
              <a:buFont typeface="ArialMT" charset="0"/>
              <a:buChar char="–"/>
            </a:pPr>
            <a:r>
              <a:rPr lang="en-US" sz="1900" dirty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Independent of whether infection is the cause of clinical decline,</a:t>
            </a:r>
          </a:p>
          <a:p>
            <a:pPr marL="607197" lvl="1" indent="-285740" defTabSz="456514">
              <a:lnSpc>
                <a:spcPct val="80000"/>
              </a:lnSpc>
              <a:spcBef>
                <a:spcPts val="281"/>
              </a:spcBef>
              <a:buClr>
                <a:srgbClr val="FFFF00"/>
              </a:buClr>
              <a:buFont typeface="ArialMT" charset="0"/>
              <a:buChar char="–"/>
            </a:pPr>
            <a:r>
              <a:rPr lang="en-US" sz="1900" dirty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OR if infection is present, whether urinary tract is the source.	</a:t>
            </a:r>
          </a:p>
          <a:p>
            <a:pPr marL="170775" indent="-170775" defTabSz="456514">
              <a:lnSpc>
                <a:spcPct val="80000"/>
              </a:lnSpc>
              <a:spcBef>
                <a:spcPts val="352"/>
              </a:spcBef>
              <a:buNone/>
            </a:pPr>
            <a:r>
              <a:rPr lang="en-US" sz="2200" dirty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		</a:t>
            </a:r>
          </a:p>
          <a:p>
            <a:pPr marL="1399679" lvl="4" indent="-113849" defTabSz="456514">
              <a:lnSpc>
                <a:spcPct val="80000"/>
              </a:lnSpc>
              <a:spcBef>
                <a:spcPts val="211"/>
              </a:spcBef>
              <a:buClr>
                <a:srgbClr val="FFFF00"/>
              </a:buClr>
              <a:buNone/>
            </a:pPr>
            <a:r>
              <a:rPr lang="en-US" sz="1300" dirty="0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                                                             </a:t>
            </a:r>
          </a:p>
          <a:p>
            <a:pPr marL="1399679" lvl="4" indent="-113849" defTabSz="456514">
              <a:lnSpc>
                <a:spcPct val="80000"/>
              </a:lnSpc>
              <a:spcBef>
                <a:spcPts val="211"/>
              </a:spcBef>
              <a:buClr>
                <a:srgbClr val="FFFF00"/>
              </a:buClr>
              <a:buNone/>
            </a:pPr>
            <a:r>
              <a:rPr lang="en-US" sz="1300" dirty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 </a:t>
            </a:r>
            <a:r>
              <a:rPr lang="en-US" sz="1300" dirty="0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                                                  JAGS 2009 57:1113-1114</a:t>
            </a:r>
          </a:p>
          <a:p>
            <a:pPr marL="1399679" lvl="4" indent="-113849" defTabSz="456514">
              <a:lnSpc>
                <a:spcPct val="80000"/>
              </a:lnSpc>
              <a:spcBef>
                <a:spcPts val="211"/>
              </a:spcBef>
              <a:buNone/>
            </a:pPr>
            <a:endParaRPr lang="en-US" sz="1300" dirty="0">
              <a:solidFill>
                <a:srgbClr val="FFFF00"/>
              </a:solidFill>
              <a:latin typeface="Helvetica" charset="0"/>
              <a:ea typeface="Helvetica" charset="0"/>
              <a:cs typeface="Helvetica" charset="0"/>
              <a:sym typeface="Helvetica" charset="0"/>
            </a:endParaRP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0" y="1417638"/>
            <a:ext cx="9144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Vulnerability Factors</a:t>
            </a:r>
            <a:br>
              <a:rPr lang="en-US" dirty="0" smtClean="0"/>
            </a:br>
            <a:r>
              <a:rPr lang="en-US" dirty="0" smtClean="0"/>
              <a:t>Delirium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sz="1600" dirty="0" smtClean="0"/>
          </a:p>
          <a:p>
            <a:pPr marL="914400" lvl="2" indent="0">
              <a:buNone/>
            </a:pPr>
            <a:endParaRPr lang="en-US" sz="1600" dirty="0" smtClean="0"/>
          </a:p>
          <a:p>
            <a:pPr marL="914400" lvl="2" indent="0">
              <a:buNone/>
            </a:pPr>
            <a:endParaRPr lang="en-US" sz="1600" dirty="0"/>
          </a:p>
          <a:p>
            <a:pPr marL="914400" lvl="2" indent="0">
              <a:buNone/>
            </a:pPr>
            <a:endParaRPr lang="en-US" sz="1600" dirty="0" smtClean="0"/>
          </a:p>
          <a:p>
            <a:pPr marL="914400" lvl="2" indent="0">
              <a:buNone/>
            </a:pPr>
            <a:endParaRPr lang="en-US" sz="1600" dirty="0"/>
          </a:p>
          <a:p>
            <a:pPr marL="914400" lvl="2" indent="0">
              <a:buNone/>
            </a:pPr>
            <a:endParaRPr lang="en-US" sz="1600" dirty="0" smtClean="0"/>
          </a:p>
          <a:p>
            <a:pPr marL="914400" lvl="2" indent="0">
              <a:buNone/>
            </a:pPr>
            <a:endParaRPr lang="en-US" sz="1600" dirty="0"/>
          </a:p>
          <a:p>
            <a:pPr marL="914400" lvl="2" indent="0">
              <a:buNone/>
            </a:pPr>
            <a:endParaRPr lang="en-US" sz="1600" dirty="0" smtClean="0"/>
          </a:p>
          <a:p>
            <a:pPr marL="914400" lvl="2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							J of </a:t>
            </a:r>
            <a:r>
              <a:rPr lang="en-US" sz="1600" dirty="0" err="1" smtClean="0"/>
              <a:t>Geront</a:t>
            </a:r>
            <a:r>
              <a:rPr lang="en-US" sz="1600" dirty="0" smtClean="0"/>
              <a:t> </a:t>
            </a:r>
            <a:r>
              <a:rPr lang="en-US" sz="1600" dirty="0" err="1" smtClean="0"/>
              <a:t>Nurs</a:t>
            </a:r>
            <a:r>
              <a:rPr lang="en-US" sz="1600" dirty="0" smtClean="0"/>
              <a:t> 2009;35:11-18</a:t>
            </a:r>
            <a:endParaRPr lang="en-US" sz="1600" dirty="0"/>
          </a:p>
        </p:txBody>
      </p:sp>
      <p:pic>
        <p:nvPicPr>
          <p:cNvPr id="4" name="Picture 3" descr="Screen shot 2014-01-04 at 4.55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057400"/>
            <a:ext cx="5930900" cy="32766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59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Acute Change in Mental Status</a:t>
            </a:r>
            <a:br>
              <a:rPr lang="en-US" dirty="0" smtClean="0"/>
            </a:br>
            <a:r>
              <a:rPr lang="en-US" dirty="0" smtClean="0"/>
              <a:t>Presentation Case #1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 resident in her 80s with dementia (moderate stage) and vague history of psychiatric disorder</a:t>
            </a:r>
          </a:p>
          <a:p>
            <a:pPr lvl="1"/>
            <a:r>
              <a:rPr lang="en-US" sz="2400" dirty="0" smtClean="0"/>
              <a:t>Agitated in bed and would not get up </a:t>
            </a:r>
          </a:p>
          <a:p>
            <a:pPr lvl="1"/>
            <a:r>
              <a:rPr lang="en-US" sz="2400" dirty="0" smtClean="0"/>
              <a:t>Yelling at staff</a:t>
            </a:r>
          </a:p>
          <a:p>
            <a:pPr lvl="1"/>
            <a:r>
              <a:rPr lang="en-US" sz="2400" dirty="0" smtClean="0"/>
              <a:t>Breakfast brought to her but she threw it on the floor</a:t>
            </a:r>
          </a:p>
          <a:p>
            <a:r>
              <a:rPr lang="en-US" sz="2400" dirty="0" smtClean="0"/>
              <a:t>With difficulty a set of vital signs were obtained that was normal except slight increase in pulse (90s).</a:t>
            </a:r>
          </a:p>
          <a:p>
            <a:r>
              <a:rPr lang="en-US" sz="2400" dirty="0" smtClean="0"/>
              <a:t>Resident incontinent at baseline and diaper was wet.</a:t>
            </a:r>
          </a:p>
          <a:p>
            <a:r>
              <a:rPr lang="en-US" sz="2400" dirty="0" smtClean="0"/>
              <a:t>Exam essentially at baseline except for </a:t>
            </a:r>
            <a:r>
              <a:rPr lang="en-US" sz="2400" dirty="0" err="1" smtClean="0"/>
              <a:t>suprapubic</a:t>
            </a:r>
            <a:r>
              <a:rPr lang="en-US" sz="2400" dirty="0" smtClean="0"/>
              <a:t> pain and tenderness  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Acute Change in Mental Status</a:t>
            </a:r>
            <a:br>
              <a:rPr lang="en-US" dirty="0" smtClean="0"/>
            </a:br>
            <a:r>
              <a:rPr lang="en-US" dirty="0" smtClean="0"/>
              <a:t>Diagnosis Case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Foley placed (with difficulty) and volume drained TWO LITERS with complete resolution of agitation.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Diaper had been “wet” due to overflow incontinence.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44" dirty="0" smtClean="0"/>
              <a:t>Revised </a:t>
            </a:r>
            <a:r>
              <a:rPr lang="en-US" sz="4444" dirty="0" err="1" smtClean="0"/>
              <a:t>McGeer</a:t>
            </a:r>
            <a:r>
              <a:rPr lang="en-US" sz="4444" dirty="0" smtClean="0"/>
              <a:t/>
            </a:r>
            <a:br>
              <a:rPr lang="en-US" sz="4444" dirty="0" smtClean="0"/>
            </a:br>
            <a:r>
              <a:rPr lang="en-US" sz="4444" dirty="0" smtClean="0"/>
              <a:t>Resident Without Indwelling Catheter 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02336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(A) Clinical (At least one of the following must be met)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i="0" dirty="0" smtClean="0">
                          <a:solidFill>
                            <a:schemeClr val="tx2"/>
                          </a:solidFill>
                          <a:latin typeface="Calibri"/>
                        </a:rPr>
                        <a:t>(B) Lab (At least one of the following must be met) </a:t>
                      </a:r>
                      <a:endParaRPr lang="en-US" sz="1800" b="1" i="0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sz="1200" dirty="0" smtClean="0">
                          <a:solidFill>
                            <a:schemeClr val="tx2"/>
                          </a:solidFill>
                          <a:latin typeface="Calibri"/>
                        </a:rPr>
                        <a:t>Either of the following:</a:t>
                      </a:r>
                      <a:endParaRPr lang="en-US" sz="1200" baseline="0" dirty="0" smtClean="0">
                        <a:solidFill>
                          <a:schemeClr val="tx2"/>
                        </a:solidFill>
                        <a:latin typeface="Calibri"/>
                      </a:endParaRPr>
                    </a:p>
                    <a:p>
                      <a:pPr marL="342900" indent="-342900">
                        <a:buNone/>
                      </a:pPr>
                      <a:r>
                        <a:rPr lang="en-US" sz="1200" dirty="0" smtClean="0">
                          <a:solidFill>
                            <a:schemeClr val="tx2"/>
                          </a:solidFill>
                          <a:latin typeface="Calibri"/>
                          <a:ea typeface="ＭＳ ゴシック"/>
                          <a:cs typeface="ＭＳ ゴシック"/>
                        </a:rPr>
                        <a:t>☐     Acute </a:t>
                      </a:r>
                      <a:r>
                        <a:rPr lang="en-US" sz="1200" dirty="0" err="1" smtClean="0">
                          <a:solidFill>
                            <a:schemeClr val="tx2"/>
                          </a:solidFill>
                          <a:latin typeface="Calibri"/>
                          <a:ea typeface="ＭＳ ゴシック"/>
                          <a:cs typeface="ＭＳ ゴシック"/>
                        </a:rPr>
                        <a:t>dysuria</a:t>
                      </a:r>
                      <a:r>
                        <a:rPr lang="en-US" sz="1200" dirty="0" smtClean="0">
                          <a:solidFill>
                            <a:schemeClr val="tx2"/>
                          </a:solidFill>
                          <a:latin typeface="Calibri"/>
                          <a:ea typeface="ＭＳ ゴシック"/>
                          <a:cs typeface="ＭＳ ゴシック"/>
                        </a:rPr>
                        <a:t> or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en-US" sz="1200" dirty="0" smtClean="0">
                          <a:solidFill>
                            <a:schemeClr val="tx2"/>
                          </a:solidFill>
                          <a:latin typeface="Calibri"/>
                          <a:ea typeface="ＭＳ ゴシック"/>
                          <a:cs typeface="ＭＳ ゴシック"/>
                        </a:rPr>
                        <a:t>☐     Acute pain, swelling or tenderness of testes, </a:t>
                      </a:r>
                      <a:r>
                        <a:rPr lang="en-US" sz="1200" dirty="0" err="1" smtClean="0">
                          <a:solidFill>
                            <a:schemeClr val="tx2"/>
                          </a:solidFill>
                          <a:latin typeface="Calibri"/>
                          <a:ea typeface="ＭＳ ゴシック"/>
                          <a:cs typeface="ＭＳ ゴシック"/>
                        </a:rPr>
                        <a:t>epididymis</a:t>
                      </a:r>
                      <a:r>
                        <a:rPr lang="en-US" sz="1200" baseline="0" dirty="0" smtClean="0">
                          <a:solidFill>
                            <a:schemeClr val="tx2"/>
                          </a:solidFill>
                          <a:latin typeface="Calibri"/>
                          <a:ea typeface="ＭＳ ゴシック"/>
                          <a:cs typeface="ＭＳ ゴシック"/>
                        </a:rPr>
                        <a:t> or prostate </a:t>
                      </a:r>
                      <a:endParaRPr lang="en-US" sz="1200" dirty="0" smtClean="0">
                        <a:solidFill>
                          <a:schemeClr val="tx2"/>
                        </a:solidFill>
                        <a:latin typeface="Calibri"/>
                        <a:ea typeface="ＭＳ ゴシック"/>
                        <a:cs typeface="ＭＳ ゴシック"/>
                      </a:endParaRPr>
                    </a:p>
                    <a:p>
                      <a:pPr marL="342900" indent="-342900">
                        <a:buNone/>
                      </a:pPr>
                      <a:r>
                        <a:rPr lang="en-US" sz="1200" dirty="0" smtClean="0">
                          <a:solidFill>
                            <a:schemeClr val="tx2"/>
                          </a:solidFill>
                          <a:latin typeface="Calibri"/>
                          <a:ea typeface="ＭＳ ゴシック"/>
                          <a:cs typeface="ＭＳ ゴシック"/>
                        </a:rPr>
                        <a:t>  </a:t>
                      </a:r>
                      <a:r>
                        <a:rPr lang="en-US" sz="1200" baseline="0" dirty="0" smtClean="0">
                          <a:solidFill>
                            <a:schemeClr val="tx2"/>
                          </a:solidFill>
                          <a:latin typeface="Calibri"/>
                          <a:ea typeface="ＭＳ ゴシック"/>
                          <a:cs typeface="ＭＳ ゴシック"/>
                        </a:rPr>
                        <a:t> </a:t>
                      </a:r>
                      <a:endParaRPr lang="en-US" sz="1200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200" b="0" i="0" kern="1200" cap="small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1.  Voided specimen: Positive urine culture (</a:t>
                      </a:r>
                      <a:r>
                        <a:rPr lang="en-US" sz="1200" b="0" i="0" u="words" kern="1200" cap="small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r>
                        <a:rPr lang="en-US" sz="1200" b="0" i="0" kern="1200" cap="small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10</a:t>
                      </a:r>
                      <a:r>
                        <a:rPr lang="en-US" sz="1200" b="0" i="0" kern="1200" cap="small" baseline="300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en-US" sz="1200" b="0" i="0" kern="1200" cap="small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kern="1200" cap="small" dirty="0" err="1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cfu/mL</a:t>
                      </a:r>
                      <a:r>
                        <a:rPr lang="en-US" sz="1200" b="0" i="0" kern="1200" cap="small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) no more than 2 organisms</a:t>
                      </a:r>
                      <a:endParaRPr lang="en-US" sz="1200" b="0" i="0" kern="1200" dirty="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200" b="0" i="0" kern="1200" cap="small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1200" b="0" i="0" kern="1200" dirty="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endParaRPr lang="en-US" sz="1200" b="0" i="0" kern="1200" dirty="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200" b="0" i="0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28600" indent="-228600">
                        <a:buAutoNum type="arabicPeriod" startAt="2"/>
                      </a:pPr>
                      <a:r>
                        <a:rPr lang="en-US" sz="1200" dirty="0" smtClean="0">
                          <a:solidFill>
                            <a:schemeClr val="tx2"/>
                          </a:solidFill>
                          <a:latin typeface="Calibri"/>
                        </a:rPr>
                        <a:t>  If either FEVER or LEUKOCYTOSIS</a:t>
                      </a:r>
                      <a:r>
                        <a:rPr lang="en-US" sz="1200" baseline="0" dirty="0" smtClean="0">
                          <a:solidFill>
                            <a:schemeClr val="tx2"/>
                          </a:solidFill>
                          <a:latin typeface="Calibri"/>
                        </a:rPr>
                        <a:t> present need to include</a:t>
                      </a:r>
                      <a:r>
                        <a:rPr lang="en-US" sz="1200" dirty="0" smtClean="0">
                          <a:solidFill>
                            <a:schemeClr val="tx2"/>
                          </a:solidFill>
                          <a:latin typeface="Calibri"/>
                        </a:rPr>
                        <a:t> ONE</a:t>
                      </a:r>
                      <a:r>
                        <a:rPr lang="en-US" sz="1200" baseline="0" dirty="0" smtClean="0">
                          <a:solidFill>
                            <a:schemeClr val="tx2"/>
                          </a:solidFill>
                          <a:latin typeface="Calibri"/>
                        </a:rPr>
                        <a:t> or more o</a:t>
                      </a:r>
                      <a:r>
                        <a:rPr lang="en-US" sz="1200" dirty="0" smtClean="0">
                          <a:solidFill>
                            <a:schemeClr val="tx2"/>
                          </a:solidFill>
                          <a:latin typeface="Calibri"/>
                        </a:rPr>
                        <a:t>f the following:</a:t>
                      </a:r>
                    </a:p>
                    <a:p>
                      <a:pPr marL="228600" marR="0" indent="-2286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□</a:t>
                      </a:r>
                      <a:r>
                        <a:rPr lang="en-US" sz="1200" dirty="0" smtClean="0">
                          <a:solidFill>
                            <a:schemeClr val="tx2"/>
                          </a:solidFill>
                          <a:latin typeface="Calibri"/>
                          <a:ea typeface="ＭＳ ゴシック"/>
                          <a:cs typeface="ＭＳ ゴシック"/>
                        </a:rPr>
                        <a:t>     Acute </a:t>
                      </a:r>
                      <a:r>
                        <a:rPr lang="en-US" sz="1200" kern="1200" dirty="0" err="1" smtClean="0">
                          <a:solidFill>
                            <a:schemeClr val="tx2"/>
                          </a:solidFill>
                          <a:latin typeface="Calibri"/>
                          <a:ea typeface="+mn-ea"/>
                          <a:cs typeface="+mn-cs"/>
                        </a:rPr>
                        <a:t>costovertebral</a:t>
                      </a:r>
                      <a:r>
                        <a:rPr lang="en-US" sz="1200" kern="1200" dirty="0" smtClean="0">
                          <a:solidFill>
                            <a:schemeClr val="tx2"/>
                          </a:solidFill>
                          <a:latin typeface="Calibri"/>
                          <a:ea typeface="+mn-ea"/>
                          <a:cs typeface="+mn-cs"/>
                        </a:rPr>
                        <a:t> angle pain or tenderness</a:t>
                      </a:r>
                    </a:p>
                    <a:p>
                      <a:r>
                        <a:rPr lang="en-US" sz="1200" kern="1200" dirty="0" smtClean="0">
                          <a:solidFill>
                            <a:schemeClr val="tx2"/>
                          </a:solidFill>
                          <a:latin typeface="Calibri"/>
                          <a:ea typeface="+mn-ea"/>
                          <a:cs typeface="+mn-cs"/>
                        </a:rPr>
                        <a:t>□</a:t>
                      </a:r>
                      <a:r>
                        <a:rPr lang="en-US" sz="1200" kern="1200" baseline="0" dirty="0" smtClean="0">
                          <a:solidFill>
                            <a:schemeClr val="tx2"/>
                          </a:solidFill>
                          <a:latin typeface="Calibri"/>
                          <a:ea typeface="+mn-ea"/>
                          <a:cs typeface="+mn-cs"/>
                        </a:rPr>
                        <a:t>     </a:t>
                      </a:r>
                      <a:r>
                        <a:rPr lang="en-US" sz="1200" kern="1200" dirty="0" err="1" smtClean="0">
                          <a:solidFill>
                            <a:schemeClr val="tx2"/>
                          </a:solidFill>
                          <a:latin typeface="Calibri"/>
                          <a:ea typeface="+mn-ea"/>
                          <a:cs typeface="+mn-cs"/>
                        </a:rPr>
                        <a:t>Suprapubic</a:t>
                      </a:r>
                      <a:r>
                        <a:rPr lang="en-US" sz="1200" kern="1200" dirty="0" smtClean="0">
                          <a:solidFill>
                            <a:schemeClr val="tx2"/>
                          </a:solidFill>
                          <a:latin typeface="Calibri"/>
                          <a:ea typeface="+mn-ea"/>
                          <a:cs typeface="+mn-cs"/>
                        </a:rPr>
                        <a:t> pain</a:t>
                      </a:r>
                    </a:p>
                    <a:p>
                      <a:r>
                        <a:rPr lang="en-US" sz="1200" kern="1200" dirty="0" smtClean="0">
                          <a:solidFill>
                            <a:schemeClr val="tx2"/>
                          </a:solidFill>
                          <a:latin typeface="Calibri"/>
                          <a:ea typeface="+mn-ea"/>
                          <a:cs typeface="+mn-cs"/>
                        </a:rPr>
                        <a:t>□</a:t>
                      </a:r>
                      <a:r>
                        <a:rPr lang="en-US" sz="1200" kern="1200" baseline="0" dirty="0" smtClean="0">
                          <a:solidFill>
                            <a:schemeClr val="tx2"/>
                          </a:solidFill>
                          <a:latin typeface="Calibri"/>
                          <a:ea typeface="+mn-ea"/>
                          <a:cs typeface="+mn-cs"/>
                        </a:rPr>
                        <a:t>     </a:t>
                      </a:r>
                      <a:r>
                        <a:rPr lang="en-US" sz="1200" kern="1200" dirty="0" smtClean="0">
                          <a:solidFill>
                            <a:schemeClr val="tx2"/>
                          </a:solidFill>
                          <a:latin typeface="Calibri"/>
                          <a:ea typeface="+mn-ea"/>
                          <a:cs typeface="+mn-cs"/>
                        </a:rPr>
                        <a:t>Gross </a:t>
                      </a:r>
                      <a:r>
                        <a:rPr lang="en-US" sz="1200" kern="1200" dirty="0" err="1" smtClean="0">
                          <a:solidFill>
                            <a:schemeClr val="tx2"/>
                          </a:solidFill>
                          <a:latin typeface="Calibri"/>
                          <a:ea typeface="+mn-ea"/>
                          <a:cs typeface="+mn-cs"/>
                        </a:rPr>
                        <a:t>hematuria</a:t>
                      </a:r>
                      <a:endParaRPr lang="en-US" sz="1200" kern="1200" dirty="0" smtClean="0">
                        <a:solidFill>
                          <a:schemeClr val="tx2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  <a:p>
                      <a:r>
                        <a:rPr lang="en-US" sz="1200" kern="1200" dirty="0" smtClean="0">
                          <a:solidFill>
                            <a:schemeClr val="tx2"/>
                          </a:solidFill>
                          <a:latin typeface="Calibri"/>
                          <a:ea typeface="+mn-ea"/>
                          <a:cs typeface="+mn-cs"/>
                        </a:rPr>
                        <a:t>□</a:t>
                      </a:r>
                      <a:r>
                        <a:rPr lang="en-US" sz="1200" kern="1200" baseline="0" dirty="0" smtClean="0">
                          <a:solidFill>
                            <a:schemeClr val="tx2"/>
                          </a:solidFill>
                          <a:latin typeface="Calibri"/>
                          <a:ea typeface="+mn-ea"/>
                          <a:cs typeface="+mn-cs"/>
                        </a:rPr>
                        <a:t>     </a:t>
                      </a:r>
                      <a:r>
                        <a:rPr lang="en-US" sz="1200" kern="1200" dirty="0" smtClean="0">
                          <a:solidFill>
                            <a:schemeClr val="tx2"/>
                          </a:solidFill>
                          <a:latin typeface="Calibri"/>
                          <a:ea typeface="+mn-ea"/>
                          <a:cs typeface="+mn-cs"/>
                        </a:rPr>
                        <a:t>New or marked increase in incontinence</a:t>
                      </a:r>
                    </a:p>
                    <a:p>
                      <a:r>
                        <a:rPr lang="en-US" sz="1200" kern="1200" dirty="0" smtClean="0">
                          <a:solidFill>
                            <a:schemeClr val="tx2"/>
                          </a:solidFill>
                          <a:latin typeface="Calibri"/>
                          <a:ea typeface="+mn-ea"/>
                          <a:cs typeface="+mn-cs"/>
                        </a:rPr>
                        <a:t>□</a:t>
                      </a:r>
                      <a:r>
                        <a:rPr lang="en-US" sz="1200" kern="1200" baseline="0" dirty="0" smtClean="0">
                          <a:solidFill>
                            <a:schemeClr val="tx2"/>
                          </a:solidFill>
                          <a:latin typeface="Calibri"/>
                          <a:ea typeface="+mn-ea"/>
                          <a:cs typeface="+mn-cs"/>
                        </a:rPr>
                        <a:t>     </a:t>
                      </a:r>
                      <a:r>
                        <a:rPr lang="en-US" sz="1200" kern="1200" dirty="0" smtClean="0">
                          <a:solidFill>
                            <a:schemeClr val="tx2"/>
                          </a:solidFill>
                          <a:latin typeface="Calibri"/>
                          <a:ea typeface="+mn-ea"/>
                          <a:cs typeface="+mn-cs"/>
                        </a:rPr>
                        <a:t>New or marked increase in urgency </a:t>
                      </a:r>
                    </a:p>
                    <a:p>
                      <a:r>
                        <a:rPr lang="en-US" sz="1200" kern="1200" dirty="0" smtClean="0">
                          <a:solidFill>
                            <a:schemeClr val="tx2"/>
                          </a:solidFill>
                          <a:latin typeface="Calibri"/>
                          <a:ea typeface="+mn-ea"/>
                          <a:cs typeface="+mn-cs"/>
                        </a:rPr>
                        <a:t>□</a:t>
                      </a:r>
                      <a:r>
                        <a:rPr lang="en-US" sz="1200" kern="1200" baseline="0" dirty="0" smtClean="0">
                          <a:solidFill>
                            <a:schemeClr val="tx2"/>
                          </a:solidFill>
                          <a:latin typeface="Calibri"/>
                          <a:ea typeface="+mn-ea"/>
                          <a:cs typeface="+mn-cs"/>
                        </a:rPr>
                        <a:t>     </a:t>
                      </a:r>
                      <a:r>
                        <a:rPr lang="en-US" sz="1200" kern="1200" dirty="0" smtClean="0">
                          <a:solidFill>
                            <a:schemeClr val="tx2"/>
                          </a:solidFill>
                          <a:latin typeface="Calibri"/>
                          <a:ea typeface="+mn-ea"/>
                          <a:cs typeface="+mn-cs"/>
                        </a:rPr>
                        <a:t>New or marked increase frequency</a:t>
                      </a:r>
                    </a:p>
                    <a:p>
                      <a:pPr marL="228600" indent="-228600">
                        <a:buNone/>
                      </a:pPr>
                      <a:r>
                        <a:rPr lang="en-US" sz="1200" baseline="0" dirty="0" smtClean="0">
                          <a:solidFill>
                            <a:schemeClr val="tx2"/>
                          </a:solidFill>
                          <a:latin typeface="Calibri"/>
                          <a:ea typeface="ＭＳ ゴシック"/>
                          <a:cs typeface="ＭＳ ゴシック"/>
                        </a:rPr>
                        <a:t> </a:t>
                      </a:r>
                      <a:r>
                        <a:rPr lang="en-US" sz="1200" baseline="0" dirty="0" smtClean="0">
                          <a:solidFill>
                            <a:schemeClr val="tx2"/>
                          </a:solidFill>
                          <a:latin typeface="Calibri"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chemeClr val="tx2"/>
                          </a:solidFill>
                          <a:latin typeface="Calibri"/>
                        </a:rPr>
                        <a:t> </a:t>
                      </a:r>
                      <a:endParaRPr lang="en-US" sz="1200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cap="small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2.  Straight </a:t>
                      </a:r>
                      <a:r>
                        <a:rPr lang="en-US" sz="1200" b="0" i="0" kern="1200" cap="small" dirty="0" err="1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cath</a:t>
                      </a:r>
                      <a:r>
                        <a:rPr lang="en-US" sz="1200" b="0" i="0" kern="1200" cap="small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specimen: Positive urine culture (</a:t>
                      </a:r>
                      <a:r>
                        <a:rPr lang="en-US" sz="1200" b="0" i="0" u="words" kern="1200" cap="small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r>
                        <a:rPr lang="en-US" sz="1200" b="0" i="0" kern="1200" cap="small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10</a:t>
                      </a:r>
                      <a:r>
                        <a:rPr lang="en-US" sz="1200" b="0" i="0" kern="1200" cap="small" baseline="300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200" b="0" i="0" kern="1200" cap="small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kern="1200" cap="small" dirty="0" err="1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cfu/mL</a:t>
                      </a:r>
                      <a:r>
                        <a:rPr lang="en-US" sz="1200" b="0" i="0" kern="1200" cap="small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) any number of organisms</a:t>
                      </a:r>
                      <a:endParaRPr lang="en-US" sz="1200" b="0" i="0" kern="1200" dirty="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200" b="0" i="0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i="0" kern="1200" cap="small" dirty="0" smtClean="0">
                          <a:solidFill>
                            <a:schemeClr val="tx2"/>
                          </a:solidFill>
                          <a:latin typeface="Calibri"/>
                          <a:ea typeface="+mn-ea"/>
                          <a:cs typeface="+mn-cs"/>
                        </a:rPr>
                        <a:t> 3.</a:t>
                      </a:r>
                      <a:r>
                        <a:rPr lang="en-US" sz="1200" b="0" i="0" kern="1200" cap="small" baseline="0" dirty="0" smtClean="0">
                          <a:solidFill>
                            <a:schemeClr val="tx2"/>
                          </a:solidFill>
                          <a:latin typeface="Calibri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1200" baseline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 If neither FEVER or LEUKOCYTOSIS present INCLUDE TWO or more of the ABOVE.</a:t>
                      </a:r>
                      <a:endParaRPr lang="en-US" sz="1200" b="0" i="0" kern="1200" dirty="0" smtClean="0">
                        <a:solidFill>
                          <a:schemeClr val="tx2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  <a:p>
                      <a:endParaRPr lang="en-US" sz="1200" b="0" i="0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Infect Control Hosp </a:t>
                      </a:r>
                      <a:r>
                        <a:rPr lang="en-US" sz="1000" kern="1200" dirty="0" err="1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Epidemiol</a:t>
                      </a:r>
                      <a:r>
                        <a:rPr lang="en-US" sz="1000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2012;33:965-977</a:t>
                      </a:r>
                    </a:p>
                    <a:p>
                      <a:endParaRPr lang="en-US" sz="1200" b="0" i="0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Revised </a:t>
            </a:r>
            <a:r>
              <a:rPr lang="en-US" dirty="0" err="1" smtClean="0"/>
              <a:t>McGeer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Resident With Indwelling Catheter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14020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(A)</a:t>
                      </a:r>
                      <a:r>
                        <a:rPr lang="en-US" baseline="0" dirty="0" smtClean="0">
                          <a:solidFill>
                            <a:schemeClr val="tx2"/>
                          </a:solidFill>
                        </a:rPr>
                        <a:t> CLINICAL (At least one of the following present with no alternate explanation) 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(B)LAB</a:t>
                      </a:r>
                      <a:r>
                        <a:rPr lang="en-US" baseline="0" dirty="0" smtClean="0">
                          <a:solidFill>
                            <a:schemeClr val="tx2"/>
                          </a:solidFill>
                        </a:rPr>
                        <a:t> (Must be met) 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2"/>
                          </a:solidFill>
                          <a:latin typeface="+mn-lt"/>
                          <a:ea typeface="ＭＳ ゴシック"/>
                          <a:cs typeface="ＭＳ ゴシック"/>
                        </a:rPr>
                        <a:t>☐ Fever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2"/>
                          </a:solidFill>
                          <a:latin typeface="+mn-lt"/>
                          <a:ea typeface="ＭＳ ゴシック"/>
                          <a:cs typeface="ＭＳ ゴシック"/>
                        </a:rPr>
                        <a:t>☐ Positive</a:t>
                      </a:r>
                      <a:r>
                        <a:rPr lang="en-US" sz="1200" baseline="0" dirty="0" smtClean="0">
                          <a:solidFill>
                            <a:schemeClr val="tx2"/>
                          </a:solidFill>
                          <a:latin typeface="+mn-lt"/>
                          <a:ea typeface="ＭＳ ゴシック"/>
                          <a:cs typeface="ＭＳ ゴシック"/>
                        </a:rPr>
                        <a:t> urine </a:t>
                      </a:r>
                      <a:r>
                        <a:rPr lang="en-US" sz="1200" b="0" i="0" baseline="0" dirty="0" smtClean="0">
                          <a:solidFill>
                            <a:schemeClr val="tx2"/>
                          </a:solidFill>
                          <a:latin typeface="+mn-lt"/>
                          <a:ea typeface="ＭＳ ゴシック"/>
                          <a:cs typeface="ＭＳ ゴシック"/>
                        </a:rPr>
                        <a:t>culture </a:t>
                      </a:r>
                      <a:r>
                        <a:rPr lang="en-US" sz="1200" b="0" i="0" kern="1200" cap="small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200" b="0" i="0" u="words" kern="1200" cap="small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r>
                        <a:rPr lang="en-US" sz="1200" b="0" i="0" kern="1200" cap="small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10</a:t>
                      </a:r>
                      <a:r>
                        <a:rPr lang="en-US" sz="1200" b="0" i="0" kern="1200" cap="small" baseline="300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en-US" sz="1200" b="0" i="0" kern="1200" cap="small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kern="1200" cap="small" dirty="0" err="1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cfu/mL</a:t>
                      </a:r>
                      <a:r>
                        <a:rPr lang="en-US" sz="1200" b="0" i="0" kern="1200" cap="small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) of any </a:t>
                      </a:r>
                      <a:r>
                        <a:rPr lang="en-US" sz="1200" b="0" i="0" kern="1200" cap="small" dirty="0" err="1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organism(s</a:t>
                      </a:r>
                      <a:r>
                        <a:rPr lang="en-US" sz="1200" b="0" i="0" kern="1200" cap="small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2"/>
                          </a:solidFill>
                          <a:latin typeface="+mn-lt"/>
                          <a:ea typeface="ＭＳ ゴシック"/>
                          <a:cs typeface="ＭＳ ゴシック"/>
                        </a:rPr>
                        <a:t>☐ Rigors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2"/>
                          </a:solidFill>
                          <a:latin typeface="+mn-lt"/>
                          <a:ea typeface="ＭＳ ゴシック"/>
                          <a:cs typeface="ＭＳ ゴシック"/>
                        </a:rPr>
                        <a:t>☐ New onset hypotension 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i="1" dirty="0" smtClean="0">
                          <a:solidFill>
                            <a:schemeClr val="tx2"/>
                          </a:solidFill>
                          <a:effectLst>
                            <a:innerShdw blurRad="63500" dist="50800" dir="13500000">
                              <a:schemeClr val="tx1">
                                <a:alpha val="50000"/>
                              </a:schemeClr>
                            </a:innerShdw>
                          </a:effectLst>
                          <a:latin typeface="+mn-lt"/>
                          <a:ea typeface="ＭＳ ゴシック"/>
                          <a:cs typeface="ＭＳ ゴシック"/>
                        </a:rPr>
                        <a:t>☐ Either acute change in mental status or acute functional decline,</a:t>
                      </a:r>
                      <a:r>
                        <a:rPr lang="en-US" sz="1200" b="1" i="1" baseline="0" dirty="0" smtClean="0">
                          <a:solidFill>
                            <a:schemeClr val="tx2"/>
                          </a:solidFill>
                          <a:effectLst>
                            <a:innerShdw blurRad="63500" dist="50800" dir="13500000">
                              <a:schemeClr val="tx1">
                                <a:alpha val="50000"/>
                              </a:schemeClr>
                            </a:innerShdw>
                          </a:effectLst>
                          <a:latin typeface="+mn-lt"/>
                          <a:ea typeface="ＭＳ ゴシック"/>
                          <a:cs typeface="ＭＳ ゴシック"/>
                        </a:rPr>
                        <a:t> with no alternate diagnosis</a:t>
                      </a:r>
                      <a:r>
                        <a:rPr lang="en-US" sz="1200" b="1" i="1" dirty="0" smtClean="0">
                          <a:solidFill>
                            <a:schemeClr val="tx2"/>
                          </a:solidFill>
                          <a:effectLst>
                            <a:innerShdw blurRad="63500" dist="50800" dir="13500000">
                              <a:schemeClr val="tx1">
                                <a:alpha val="50000"/>
                              </a:schemeClr>
                            </a:innerShdw>
                          </a:effectLst>
                          <a:latin typeface="+mn-lt"/>
                          <a:ea typeface="ＭＳ ゴシック"/>
                          <a:cs typeface="ＭＳ ゴシック"/>
                        </a:rPr>
                        <a:t> AND </a:t>
                      </a:r>
                      <a:r>
                        <a:rPr lang="en-US" sz="1200" b="1" i="1" dirty="0" err="1" smtClean="0">
                          <a:solidFill>
                            <a:schemeClr val="tx2"/>
                          </a:solidFill>
                          <a:effectLst>
                            <a:innerShdw blurRad="63500" dist="50800" dir="13500000">
                              <a:schemeClr val="tx1">
                                <a:alpha val="50000"/>
                              </a:schemeClr>
                            </a:innerShdw>
                          </a:effectLst>
                          <a:latin typeface="+mn-lt"/>
                          <a:ea typeface="ＭＳ ゴシック"/>
                          <a:cs typeface="ＭＳ ゴシック"/>
                        </a:rPr>
                        <a:t>leukocytosis</a:t>
                      </a:r>
                      <a:endParaRPr lang="en-US" sz="1200" b="1" i="1" dirty="0">
                        <a:effectLst>
                          <a:innerShdw blurRad="63500" dist="50800" dir="13500000">
                            <a:schemeClr val="tx1">
                              <a:alpha val="50000"/>
                            </a:schemeClr>
                          </a:inn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2"/>
                          </a:solidFill>
                          <a:latin typeface="+mn-lt"/>
                          <a:ea typeface="ＭＳ ゴシック"/>
                          <a:cs typeface="ＭＳ ゴシック"/>
                        </a:rPr>
                        <a:t>☐ New onset </a:t>
                      </a:r>
                      <a:r>
                        <a:rPr lang="en-US" sz="1200" dirty="0" err="1" smtClean="0">
                          <a:solidFill>
                            <a:schemeClr val="tx2"/>
                          </a:solidFill>
                          <a:latin typeface="+mn-lt"/>
                          <a:ea typeface="ＭＳ ゴシック"/>
                          <a:cs typeface="ＭＳ ゴシック"/>
                        </a:rPr>
                        <a:t>costovertebral</a:t>
                      </a:r>
                      <a:r>
                        <a:rPr lang="en-US" sz="1200" dirty="0" smtClean="0">
                          <a:solidFill>
                            <a:schemeClr val="tx2"/>
                          </a:solidFill>
                          <a:latin typeface="+mn-lt"/>
                          <a:ea typeface="ＭＳ ゴシック"/>
                          <a:cs typeface="ＭＳ ゴシック"/>
                        </a:rPr>
                        <a:t> angle</a:t>
                      </a:r>
                      <a:r>
                        <a:rPr lang="en-US" sz="1200" baseline="0" dirty="0" smtClean="0">
                          <a:solidFill>
                            <a:schemeClr val="tx2"/>
                          </a:solidFill>
                          <a:latin typeface="+mn-lt"/>
                          <a:ea typeface="ＭＳ ゴシック"/>
                          <a:cs typeface="ＭＳ ゴシック"/>
                        </a:rPr>
                        <a:t> pain or tenderness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2"/>
                          </a:solidFill>
                          <a:latin typeface="+mn-lt"/>
                          <a:ea typeface="ＭＳ ゴシック"/>
                          <a:cs typeface="ＭＳ ゴシック"/>
                        </a:rPr>
                        <a:t>☐ New onset </a:t>
                      </a:r>
                      <a:r>
                        <a:rPr lang="en-US" sz="1200" dirty="0" err="1" smtClean="0">
                          <a:solidFill>
                            <a:schemeClr val="tx2"/>
                          </a:solidFill>
                          <a:latin typeface="+mn-lt"/>
                          <a:ea typeface="ＭＳ ゴシック"/>
                          <a:cs typeface="ＭＳ ゴシック"/>
                        </a:rPr>
                        <a:t>suprapubic</a:t>
                      </a:r>
                      <a:r>
                        <a:rPr lang="en-US" sz="1200" dirty="0" smtClean="0">
                          <a:solidFill>
                            <a:schemeClr val="tx2"/>
                          </a:solidFill>
                          <a:latin typeface="+mn-lt"/>
                          <a:ea typeface="ＭＳ ゴシック"/>
                          <a:cs typeface="ＭＳ ゴシック"/>
                        </a:rPr>
                        <a:t> pain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2"/>
                          </a:solidFill>
                          <a:latin typeface="+mn-lt"/>
                          <a:ea typeface="ＭＳ ゴシック"/>
                          <a:cs typeface="ＭＳ ゴシック"/>
                        </a:rPr>
                        <a:t>☐ Acute pain, swelling or tenderness of the testes, </a:t>
                      </a:r>
                      <a:r>
                        <a:rPr lang="en-US" sz="1200" dirty="0" err="1" smtClean="0">
                          <a:solidFill>
                            <a:schemeClr val="tx2"/>
                          </a:solidFill>
                          <a:latin typeface="+mn-lt"/>
                          <a:ea typeface="ＭＳ ゴシック"/>
                          <a:cs typeface="ＭＳ ゴシック"/>
                        </a:rPr>
                        <a:t>epididymis</a:t>
                      </a:r>
                      <a:r>
                        <a:rPr lang="en-US" sz="1200" dirty="0" smtClean="0">
                          <a:solidFill>
                            <a:schemeClr val="tx2"/>
                          </a:solidFill>
                          <a:latin typeface="+mn-lt"/>
                          <a:ea typeface="ＭＳ ゴシック"/>
                          <a:cs typeface="ＭＳ ゴシック"/>
                        </a:rPr>
                        <a:t> or prostate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2"/>
                          </a:solidFill>
                          <a:latin typeface="+mn-lt"/>
                          <a:ea typeface="ＭＳ ゴシック"/>
                          <a:cs typeface="ＭＳ ゴシック"/>
                        </a:rPr>
                        <a:t>☐ Purulent drainage from around the catheter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                                    </a:t>
                      </a:r>
                      <a:r>
                        <a:rPr lang="en-US" sz="1000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Infect Control Hosp </a:t>
                      </a:r>
                      <a:r>
                        <a:rPr lang="en-US" sz="1000" kern="1200" dirty="0" err="1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Epidemiol</a:t>
                      </a:r>
                      <a:r>
                        <a:rPr lang="en-US" sz="1000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2012;33:965-977</a:t>
                      </a:r>
                      <a:endParaRPr lang="en-US" sz="1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1143000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3-10-18 at 8.21.16 AM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52401"/>
            <a:ext cx="6781800" cy="1905000"/>
          </a:xfrm>
        </p:spPr>
      </p:pic>
      <p:pic>
        <p:nvPicPr>
          <p:cNvPr id="5" name="Picture 4" descr="Screen shot 2013-10-18 at 8.20.44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905000"/>
            <a:ext cx="6781800" cy="480060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3-10-18 at 8.21.03 AM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381000"/>
            <a:ext cx="7696200" cy="617220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Change in Mental Status</a:t>
            </a:r>
            <a:br>
              <a:rPr lang="en-US" sz="3200" dirty="0" smtClean="0"/>
            </a:br>
            <a:r>
              <a:rPr lang="en-US" sz="3200" dirty="0" smtClean="0"/>
              <a:t>in Dementia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40000" lnSpcReduction="20000"/>
          </a:bodyPr>
          <a:lstStyle/>
          <a:p>
            <a:r>
              <a:rPr lang="en-US" sz="7000" dirty="0" smtClean="0"/>
              <a:t>Acute change in COGNITION</a:t>
            </a:r>
          </a:p>
          <a:p>
            <a:pPr lvl="1"/>
            <a:r>
              <a:rPr lang="en-US" sz="7000" dirty="0" smtClean="0"/>
              <a:t>Confusion</a:t>
            </a:r>
          </a:p>
          <a:p>
            <a:pPr lvl="1">
              <a:buNone/>
            </a:pPr>
            <a:endParaRPr lang="en-US" sz="7000" dirty="0" smtClean="0"/>
          </a:p>
          <a:p>
            <a:r>
              <a:rPr lang="en-US" sz="7000" dirty="0" smtClean="0"/>
              <a:t>Acute change in BEHAVIOR</a:t>
            </a:r>
          </a:p>
          <a:p>
            <a:pPr lvl="1"/>
            <a:r>
              <a:rPr lang="en-US" sz="7000" dirty="0" smtClean="0"/>
              <a:t>Aggression or agitation (verbal or physical)</a:t>
            </a:r>
          </a:p>
          <a:p>
            <a:pPr lvl="1"/>
            <a:r>
              <a:rPr lang="en-US" sz="7000" dirty="0" smtClean="0"/>
              <a:t>Resistance to care</a:t>
            </a:r>
          </a:p>
          <a:p>
            <a:pPr lvl="1"/>
            <a:r>
              <a:rPr lang="en-US" sz="7000" dirty="0" smtClean="0"/>
              <a:t>Hallucinations </a:t>
            </a:r>
          </a:p>
          <a:p>
            <a:pPr lvl="1"/>
            <a:r>
              <a:rPr lang="en-US" sz="7000" dirty="0" smtClean="0"/>
              <a:t>Delusions</a:t>
            </a:r>
          </a:p>
          <a:p>
            <a:pPr lvl="1"/>
            <a:r>
              <a:rPr lang="en-US" sz="7000" dirty="0" smtClean="0"/>
              <a:t>Lethargy</a:t>
            </a:r>
          </a:p>
          <a:p>
            <a:pPr lvl="1">
              <a:buNone/>
            </a:pPr>
            <a:endParaRPr lang="en-US" sz="7000" dirty="0" smtClean="0"/>
          </a:p>
          <a:p>
            <a:r>
              <a:rPr lang="en-US" sz="7000" dirty="0" smtClean="0"/>
              <a:t>Acute change in FUNCTION (activities of daily living)</a:t>
            </a:r>
            <a:endParaRPr lang="en-US" dirty="0" smtClean="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0" y="1417638"/>
            <a:ext cx="9144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643467" y="3048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Confusion Assessment Method Criteria</a:t>
            </a:r>
            <a:br>
              <a:rPr lang="en-US" sz="4000" dirty="0" smtClean="0"/>
            </a:br>
            <a:endParaRPr lang="en-US" sz="40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467" y="1219200"/>
            <a:ext cx="7772400" cy="5029200"/>
          </a:xfrm>
        </p:spPr>
        <p:txBody>
          <a:bodyPr>
            <a:normAutofit fontScale="70000" lnSpcReduction="20000"/>
          </a:bodyPr>
          <a:lstStyle/>
          <a:p>
            <a:pPr marL="0" indent="0">
              <a:buFontTx/>
              <a:buNone/>
              <a:defRPr/>
            </a:pPr>
            <a:r>
              <a:rPr lang="en-US" sz="2581" dirty="0" smtClean="0"/>
              <a:t>Acute change in resident’s mental status from baseline</a:t>
            </a:r>
          </a:p>
          <a:p>
            <a:pPr marL="0" indent="0">
              <a:buFontTx/>
              <a:buNone/>
              <a:defRPr/>
            </a:pPr>
            <a:endParaRPr lang="en-US" sz="2581" dirty="0" smtClean="0"/>
          </a:p>
          <a:p>
            <a:pPr>
              <a:defRPr/>
            </a:pPr>
            <a:r>
              <a:rPr lang="en-US" sz="2581" b="1" dirty="0" smtClean="0"/>
              <a:t>Fluctuating Behavior</a:t>
            </a:r>
            <a:endParaRPr lang="en-US" sz="2581" dirty="0" smtClean="0"/>
          </a:p>
          <a:p>
            <a:pPr lvl="1">
              <a:defRPr/>
            </a:pPr>
            <a:r>
              <a:rPr lang="en-US" sz="2581" dirty="0" smtClean="0"/>
              <a:t>Coming and going or changing in severity during the assessment.</a:t>
            </a:r>
          </a:p>
          <a:p>
            <a:pPr lvl="1">
              <a:buNone/>
              <a:defRPr/>
            </a:pPr>
            <a:endParaRPr lang="en-US" sz="2581" dirty="0" smtClean="0"/>
          </a:p>
          <a:p>
            <a:pPr>
              <a:defRPr/>
            </a:pPr>
            <a:r>
              <a:rPr lang="en-US" sz="2581" b="1" dirty="0" smtClean="0"/>
              <a:t>Inattention</a:t>
            </a:r>
          </a:p>
          <a:p>
            <a:pPr lvl="1">
              <a:defRPr/>
            </a:pPr>
            <a:r>
              <a:rPr lang="en-US" sz="2581" dirty="0" smtClean="0"/>
              <a:t>Difficulty focusing attention (e.g., unable to keep track of discussion or easily distracted).</a:t>
            </a:r>
          </a:p>
          <a:p>
            <a:pPr lvl="1">
              <a:buNone/>
              <a:defRPr/>
            </a:pPr>
            <a:endParaRPr lang="en-US" sz="2581" dirty="0" smtClean="0"/>
          </a:p>
          <a:p>
            <a:pPr>
              <a:defRPr/>
            </a:pPr>
            <a:r>
              <a:rPr lang="en-US" sz="2581" b="1" dirty="0" smtClean="0"/>
              <a:t>Disorganized thinking</a:t>
            </a:r>
            <a:r>
              <a:rPr lang="en-US" sz="2581" dirty="0" smtClean="0"/>
              <a:t> </a:t>
            </a:r>
          </a:p>
          <a:p>
            <a:pPr lvl="1">
              <a:defRPr/>
            </a:pPr>
            <a:r>
              <a:rPr lang="en-US" sz="2581" dirty="0" smtClean="0"/>
              <a:t>Thinking is incoherent (e.g., rambling conversation, unclear flow of ideas, unpredictable switches in subject).</a:t>
            </a:r>
          </a:p>
          <a:p>
            <a:pPr lvl="1">
              <a:buNone/>
              <a:defRPr/>
            </a:pPr>
            <a:endParaRPr lang="en-US" sz="2581" dirty="0" smtClean="0"/>
          </a:p>
          <a:p>
            <a:pPr>
              <a:defRPr/>
            </a:pPr>
            <a:r>
              <a:rPr lang="en-US" sz="2581" b="1" dirty="0" smtClean="0"/>
              <a:t>Altered level of consciousness</a:t>
            </a:r>
            <a:r>
              <a:rPr lang="en-US" sz="2581" dirty="0" smtClean="0"/>
              <a:t> </a:t>
            </a:r>
          </a:p>
          <a:p>
            <a:pPr lvl="1">
              <a:defRPr/>
            </a:pPr>
            <a:r>
              <a:rPr lang="en-US" sz="2581" dirty="0" smtClean="0"/>
              <a:t>Level of consciousness is described as different from baseline (e.g., </a:t>
            </a:r>
            <a:r>
              <a:rPr lang="en-US" sz="2581" dirty="0" err="1" smtClean="0"/>
              <a:t>hyperalert</a:t>
            </a:r>
            <a:r>
              <a:rPr lang="en-US" sz="2581" dirty="0" smtClean="0"/>
              <a:t>, sleepy, drowsy, difficult to arouse, nonresponsive).</a:t>
            </a:r>
          </a:p>
          <a:p>
            <a:pPr lvl="2">
              <a:buNone/>
              <a:defRPr/>
            </a:pPr>
            <a:endParaRPr lang="en-US" sz="2000" dirty="0" smtClean="0"/>
          </a:p>
          <a:p>
            <a:pPr lvl="2">
              <a:buNone/>
              <a:defRPr/>
            </a:pPr>
            <a:r>
              <a:rPr lang="en-US" sz="2000" dirty="0" smtClean="0"/>
              <a:t>										</a:t>
            </a:r>
            <a:r>
              <a:rPr lang="en-US" sz="2000" dirty="0" err="1" smtClean="0"/>
              <a:t>McGeer</a:t>
            </a:r>
            <a:r>
              <a:rPr lang="en-US" sz="2000" dirty="0" smtClean="0"/>
              <a:t> Revised 2012</a:t>
            </a:r>
          </a:p>
        </p:txBody>
      </p:sp>
      <p:sp>
        <p:nvSpPr>
          <p:cNvPr id="56324" name="Line 4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Subtypes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294227" y="5715000"/>
            <a:ext cx="52401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                                       </a:t>
            </a:r>
            <a:endParaRPr lang="en-US" dirty="0"/>
          </a:p>
        </p:txBody>
      </p:sp>
      <p:pic>
        <p:nvPicPr>
          <p:cNvPr id="7" name="Content Placeholder 6" descr="Screen shot 2014-01-06 at 6.44.20 PM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54632" y="1600200"/>
            <a:ext cx="7034736" cy="4525963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Course of </a:t>
            </a:r>
            <a:r>
              <a:rPr lang="en-US" sz="3600" dirty="0" err="1" smtClean="0"/>
              <a:t>Subsyndromal</a:t>
            </a:r>
            <a:r>
              <a:rPr lang="en-US" sz="3600" dirty="0" smtClean="0"/>
              <a:t> Delirium </a:t>
            </a:r>
            <a:br>
              <a:rPr lang="en-US" sz="3600" dirty="0" smtClean="0"/>
            </a:br>
            <a:r>
              <a:rPr lang="en-US" sz="3600" dirty="0" smtClean="0"/>
              <a:t>Long Term Care Residents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There may be a continuum between no delirium and full delirium characterized by 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Increasing number of symptoms </a:t>
            </a:r>
          </a:p>
          <a:p>
            <a:pPr lvl="1">
              <a:buNone/>
            </a:pPr>
            <a:endParaRPr lang="en-US" dirty="0" smtClean="0"/>
          </a:p>
          <a:p>
            <a:pPr lvl="1"/>
            <a:r>
              <a:rPr lang="en-US" dirty="0" smtClean="0"/>
              <a:t>Increasing duration of episodes</a:t>
            </a:r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									</a:t>
            </a:r>
            <a:r>
              <a:rPr lang="en-US" sz="1600" dirty="0" smtClean="0"/>
              <a:t>Am J Geri Psych March 2013</a:t>
            </a:r>
            <a:endParaRPr lang="en-US" sz="1600" dirty="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0" y="1417638"/>
            <a:ext cx="9144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Richmond Agitation and Sedation Scale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37338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1800" dirty="0" smtClean="0"/>
              <a:t>                                                                             </a:t>
            </a:r>
          </a:p>
          <a:p>
            <a:pPr>
              <a:buNone/>
            </a:pPr>
            <a:r>
              <a:rPr lang="en-US" sz="1800" dirty="0" smtClean="0"/>
              <a:t>											 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												</a:t>
            </a:r>
            <a:r>
              <a:rPr lang="en-US" sz="1600" dirty="0" smtClean="0"/>
              <a:t>Clinics in Geri Med 2013;29:101-136</a:t>
            </a:r>
            <a:endParaRPr lang="en-US" sz="1600" dirty="0"/>
          </a:p>
        </p:txBody>
      </p:sp>
      <p:pic>
        <p:nvPicPr>
          <p:cNvPr id="4" name="Picture 3" descr="Screen shot 2014-01-01 at 10.52.0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85800"/>
            <a:ext cx="8229600" cy="57150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The Modified Richmond Agitation and Sedation Scale (</a:t>
            </a:r>
            <a:r>
              <a:rPr lang="en-US" sz="3200" dirty="0" err="1" smtClean="0"/>
              <a:t>mRASS</a:t>
            </a:r>
            <a:r>
              <a:rPr lang="en-US" sz="3200" dirty="0" smtClean="0"/>
              <a:t>): Serial Administration</a:t>
            </a:r>
            <a:endParaRPr lang="en-US" sz="3200" dirty="0"/>
          </a:p>
        </p:txBody>
      </p:sp>
      <p:pic>
        <p:nvPicPr>
          <p:cNvPr id="4" name="Content Placeholder 3" descr="Screen shot 2014-01-04 at 2.43.24 PM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1" y="1600200"/>
            <a:ext cx="7239000" cy="495300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09800"/>
            <a:ext cx="82296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635000" y="4191000"/>
            <a:ext cx="7620000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sz="1000" dirty="0" smtClean="0"/>
              <a:t> </a:t>
            </a:r>
          </a:p>
          <a:p>
            <a:pPr eaLnBrk="1" hangingPunct="1"/>
            <a:endParaRPr lang="en-US" sz="1000" dirty="0" smtClean="0"/>
          </a:p>
          <a:p>
            <a:pPr eaLnBrk="1" hangingPunct="1"/>
            <a:endParaRPr lang="en-US" sz="1000" dirty="0" smtClean="0"/>
          </a:p>
          <a:p>
            <a:pPr eaLnBrk="1" hangingPunct="1"/>
            <a:endParaRPr lang="en-US" sz="1000" dirty="0" smtClean="0"/>
          </a:p>
          <a:p>
            <a:pPr eaLnBrk="1" hangingPunct="1"/>
            <a:r>
              <a:rPr lang="en-US" dirty="0" smtClean="0"/>
              <a:t>A </a:t>
            </a:r>
            <a:r>
              <a:rPr lang="en-US" dirty="0"/>
              <a:t>preliminary example of a </a:t>
            </a:r>
            <a:r>
              <a:rPr lang="ja-JP" altLang="en-US" dirty="0">
                <a:latin typeface="Arial"/>
              </a:rPr>
              <a:t>“</a:t>
            </a:r>
            <a:r>
              <a:rPr lang="en-US" dirty="0"/>
              <a:t>Faces</a:t>
            </a:r>
            <a:r>
              <a:rPr lang="ja-JP" altLang="en-US" dirty="0">
                <a:latin typeface="Arial"/>
              </a:rPr>
              <a:t>”</a:t>
            </a:r>
            <a:r>
              <a:rPr lang="en-US" dirty="0"/>
              <a:t> mental status vital sign.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635000" y="4953000"/>
            <a:ext cx="7620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endParaRPr lang="en-US" sz="1000" dirty="0" smtClean="0"/>
          </a:p>
          <a:p>
            <a:pPr eaLnBrk="1" hangingPunct="1"/>
            <a:endParaRPr lang="en-US" sz="1000" dirty="0" smtClean="0"/>
          </a:p>
          <a:p>
            <a:pPr eaLnBrk="1" hangingPunct="1"/>
            <a:endParaRPr lang="en-US" sz="1000" dirty="0" smtClean="0"/>
          </a:p>
          <a:p>
            <a:pPr eaLnBrk="1" hangingPunct="1"/>
            <a:r>
              <a:rPr lang="en-US" sz="1000" dirty="0" smtClean="0"/>
              <a:t>Joseph </a:t>
            </a:r>
            <a:r>
              <a:rPr lang="en-US" sz="1000" dirty="0"/>
              <a:t>H.  Flaherty , Kenneth  Shay , Charlene  Weir , Barbara  </a:t>
            </a:r>
            <a:r>
              <a:rPr lang="en-US" sz="1000" dirty="0" err="1"/>
              <a:t>Kamholz</a:t>
            </a:r>
            <a:r>
              <a:rPr lang="en-US" sz="1000" dirty="0"/>
              <a:t> , Kenneth S.  </a:t>
            </a:r>
            <a:r>
              <a:rPr lang="en-US" sz="1000" dirty="0" err="1"/>
              <a:t>Boockvar</a:t>
            </a:r>
            <a:r>
              <a:rPr lang="en-US" sz="1000" dirty="0"/>
              <a:t> , Marianne  </a:t>
            </a:r>
            <a:r>
              <a:rPr lang="en-US" sz="1000" dirty="0" err="1"/>
              <a:t>Shaughnessy</a:t>
            </a:r>
            <a:r>
              <a:rPr lang="en-US" sz="1000" dirty="0"/>
              <a:t> ,..</a:t>
            </a:r>
            <a:r>
              <a:rPr lang="en-US" sz="1000" dirty="0" smtClean="0"/>
              <a:t>.</a:t>
            </a:r>
          </a:p>
          <a:p>
            <a:pPr eaLnBrk="1" hangingPunct="1"/>
            <a:endParaRPr lang="en-US" sz="1000" dirty="0" smtClean="0"/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635000" y="5651500"/>
            <a:ext cx="76200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sz="1000"/>
              <a:t>Journal of the American Medical Directors Association Volume 10, Issue 6 2009 379 - 380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635000" y="6032500"/>
            <a:ext cx="76200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sz="1000"/>
              <a:t>http://dx.doi.org/10.1016/j.jamda.2009.04.001</a:t>
            </a:r>
          </a:p>
        </p:txBody>
      </p:sp>
      <p:pic>
        <p:nvPicPr>
          <p:cNvPr id="9" name="Picture 8" descr="Screen shot 2014-01-06 at 2.43.19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100" y="228600"/>
            <a:ext cx="8559800" cy="16764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946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Acute Change in Mental Status</a:t>
            </a:r>
            <a:br>
              <a:rPr lang="en-US" dirty="0" smtClean="0"/>
            </a:br>
            <a:r>
              <a:rPr lang="en-US" dirty="0" smtClean="0"/>
              <a:t>Presentation Case #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Female resident in her 80s noted to be confused and lethargic</a:t>
            </a:r>
          </a:p>
          <a:p>
            <a:r>
              <a:rPr lang="en-US" dirty="0" smtClean="0"/>
              <a:t>Vital signs normal</a:t>
            </a:r>
          </a:p>
          <a:p>
            <a:r>
              <a:rPr lang="en-US" dirty="0" smtClean="0"/>
              <a:t>Physical exam normal</a:t>
            </a:r>
          </a:p>
          <a:p>
            <a:r>
              <a:rPr lang="en-US" dirty="0" smtClean="0"/>
              <a:t>History significant for dementia (mild), hypertension, diabetes (controlled on oral meds), Parkinson’s disease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Acute Change in Mental Status</a:t>
            </a:r>
            <a:br>
              <a:rPr lang="en-US" dirty="0" smtClean="0"/>
            </a:br>
            <a:r>
              <a:rPr lang="en-US" dirty="0" smtClean="0"/>
              <a:t> Case #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Glucoscan</a:t>
            </a:r>
            <a:r>
              <a:rPr lang="en-US" dirty="0" smtClean="0"/>
              <a:t> obtained as part of evaluation- 35.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Treated with Glucagon IM and “woke up”.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Subsequent history revealed decreased intake for past several days.  Work up for underlying problem was negative.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51100" y="381000"/>
            <a:ext cx="4254500" cy="3352800"/>
          </a:xfrm>
          <a:prstGeom prst="rect">
            <a:avLst/>
          </a:prstGeom>
          <a:noFill/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635000" y="3874783"/>
            <a:ext cx="7620000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b="1" dirty="0" smtClean="0"/>
              <a:t>Influence of regional pathologies on behavioral symptoms in dementia</a:t>
            </a:r>
          </a:p>
          <a:p>
            <a:endParaRPr lang="en-US" sz="2000" dirty="0" smtClean="0"/>
          </a:p>
          <a:p>
            <a:r>
              <a:rPr lang="en-US" sz="2000" dirty="0" smtClean="0"/>
              <a:t>Top: Alzheimer’s disease. Reduced frontal lobe activity contributes to apathy and behavioral </a:t>
            </a:r>
            <a:r>
              <a:rPr lang="en-US" sz="2000" dirty="0" err="1" smtClean="0"/>
              <a:t>disinhibition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Bottom: Dementia with </a:t>
            </a:r>
            <a:r>
              <a:rPr lang="en-US" sz="2000" dirty="0" err="1" smtClean="0"/>
              <a:t>Lewy</a:t>
            </a:r>
            <a:r>
              <a:rPr lang="en-US" sz="2000" dirty="0" smtClean="0"/>
              <a:t> bodies. Reductions in posterior visual activity contributes to visual hallucinations.</a:t>
            </a:r>
          </a:p>
          <a:p>
            <a:endParaRPr lang="en-US" sz="1000" dirty="0" smtClean="0"/>
          </a:p>
          <a:p>
            <a:r>
              <a:rPr lang="en-US" sz="1000" dirty="0" smtClean="0"/>
              <a:t>.</a:t>
            </a:r>
            <a:endParaRPr lang="en-US" sz="1000" dirty="0"/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635000" y="4889500"/>
            <a:ext cx="7620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endParaRPr lang="en-US" sz="1000" dirty="0" smtClean="0"/>
          </a:p>
          <a:p>
            <a:pPr eaLnBrk="1" hangingPunct="1"/>
            <a:endParaRPr lang="en-US" sz="1000" dirty="0" smtClean="0"/>
          </a:p>
          <a:p>
            <a:pPr eaLnBrk="1" hangingPunct="1"/>
            <a:endParaRPr lang="en-US" sz="1000" dirty="0" smtClean="0"/>
          </a:p>
          <a:p>
            <a:pPr eaLnBrk="1" hangingPunct="1"/>
            <a:endParaRPr lang="en-US" sz="1000" dirty="0" smtClean="0"/>
          </a:p>
          <a:p>
            <a:pPr eaLnBrk="1" hangingPunct="1"/>
            <a:r>
              <a:rPr lang="en-US" sz="1000" dirty="0" smtClean="0"/>
              <a:t> </a:t>
            </a:r>
          </a:p>
          <a:p>
            <a:pPr eaLnBrk="1" hangingPunct="1"/>
            <a:endParaRPr lang="en-US" sz="1000" dirty="0" smtClean="0"/>
          </a:p>
          <a:p>
            <a:pPr eaLnBrk="1" hangingPunct="1"/>
            <a:endParaRPr lang="en-US" sz="1000" dirty="0" smtClean="0"/>
          </a:p>
          <a:p>
            <a:pPr eaLnBrk="1" hangingPunct="1"/>
            <a:r>
              <a:rPr lang="en-US" sz="1000" dirty="0" smtClean="0"/>
              <a:t> </a:t>
            </a:r>
            <a:endParaRPr lang="en-US" sz="1000" dirty="0"/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635000" y="6212939"/>
            <a:ext cx="76200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/>
            <a:endParaRPr lang="en-US" sz="1000" dirty="0" smtClean="0"/>
          </a:p>
          <a:p>
            <a:pPr eaLnBrk="1" hangingPunct="1"/>
            <a:endParaRPr lang="en-US" sz="1000" dirty="0" smtClean="0"/>
          </a:p>
          <a:p>
            <a:pPr eaLnBrk="1" hangingPunct="1"/>
            <a:r>
              <a:rPr lang="en-US" sz="1000" dirty="0" smtClean="0"/>
              <a:t>The </a:t>
            </a:r>
            <a:r>
              <a:rPr lang="en-US" sz="1000" dirty="0"/>
              <a:t>Lancet Neurology Volume 4, Issue 11 2005 735 - 742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4" descr="f05-01-9781416035978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326183"/>
            <a:ext cx="7214465" cy="6379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>
          <a:xfrm>
            <a:off x="685512" y="220174"/>
            <a:ext cx="7772977" cy="861123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Frontotemporal Dementia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ea typeface="ＭＳ Ｐゴシック" pitchFamily="34" charset="-128"/>
            </a:endParaRPr>
          </a:p>
        </p:txBody>
      </p:sp>
      <p:pic>
        <p:nvPicPr>
          <p:cNvPr id="77828" name="Picture 3" descr="f07-04-978141603597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8909" y="1003015"/>
            <a:ext cx="5056909" cy="5479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6019800"/>
            <a:ext cx="4953000" cy="457200"/>
          </a:xfrm>
        </p:spPr>
        <p:txBody>
          <a:bodyPr>
            <a:normAutofit/>
          </a:bodyPr>
          <a:lstStyle/>
          <a:p>
            <a:r>
              <a:rPr lang="en-US" sz="1600" dirty="0" smtClean="0"/>
              <a:t>Geriatrics At Your Fingertips  American Geriatrics Society</a:t>
            </a:r>
            <a:endParaRPr lang="en-US" sz="1600" dirty="0"/>
          </a:p>
        </p:txBody>
      </p:sp>
      <p:pic>
        <p:nvPicPr>
          <p:cNvPr id="4" name="Content Placeholder 3" descr="Screen shot 2014-01-03 at 9.31.37 AM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762000"/>
            <a:ext cx="7848600" cy="4952999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Don’t Forget…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  </a:t>
            </a:r>
          </a:p>
          <a:p>
            <a:pPr algn="ctr">
              <a:buNone/>
            </a:pPr>
            <a:r>
              <a:rPr lang="en-US" dirty="0" smtClean="0"/>
              <a:t> </a:t>
            </a:r>
            <a:r>
              <a:rPr lang="en-US" sz="5400" dirty="0" smtClean="0"/>
              <a:t>…we all have good and bad days.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sz="3111" dirty="0" smtClean="0"/>
              <a:t>Change in Mental Status: </a:t>
            </a:r>
            <a:r>
              <a:rPr lang="en-US" sz="3111" dirty="0" err="1" smtClean="0"/>
              <a:t>Delirium(s</a:t>
            </a:r>
            <a:r>
              <a:rPr lang="en-US" sz="3111" dirty="0" smtClean="0"/>
              <a:t>)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6230444"/>
              </p:ext>
            </p:extLst>
          </p:nvPr>
        </p:nvGraphicFramePr>
        <p:xfrm>
          <a:off x="457200" y="762002"/>
          <a:ext cx="8229600" cy="5867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3200"/>
                <a:gridCol w="5486400"/>
              </a:tblGrid>
              <a:tr h="161765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  Drugs</a:t>
                      </a:r>
                      <a:r>
                        <a:rPr lang="en-US" sz="1800" baseline="0" dirty="0" smtClean="0"/>
                        <a:t> </a:t>
                      </a:r>
                    </a:p>
                    <a:p>
                      <a:endParaRPr lang="en-US" sz="1800" baseline="0" dirty="0" smtClean="0"/>
                    </a:p>
                    <a:p>
                      <a:r>
                        <a:rPr lang="en-US" sz="1800" baseline="0" dirty="0" smtClean="0"/>
                        <a:t>     Dementia</a:t>
                      </a:r>
                    </a:p>
                    <a:p>
                      <a:endParaRPr lang="en-US" sz="1800" baseline="0" dirty="0" smtClean="0"/>
                    </a:p>
                    <a:p>
                      <a:r>
                        <a:rPr lang="en-US" sz="1800" baseline="0" dirty="0" smtClean="0"/>
                        <a:t>     Discomfort</a:t>
                      </a:r>
                      <a:endParaRPr lang="en-US" sz="1800" b="1" i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BEERS Criteria</a:t>
                      </a:r>
                      <a:r>
                        <a:rPr lang="en-US" sz="2000" baseline="0" dirty="0" smtClean="0"/>
                        <a:t> (e.g., </a:t>
                      </a:r>
                      <a:r>
                        <a:rPr lang="en-US" sz="2000" baseline="0" dirty="0" err="1" smtClean="0"/>
                        <a:t>a</a:t>
                      </a:r>
                      <a:r>
                        <a:rPr lang="en-US" sz="2000" dirty="0" err="1" smtClean="0"/>
                        <a:t>nticholinergic</a:t>
                      </a:r>
                      <a:r>
                        <a:rPr lang="en-US" sz="2000" dirty="0" smtClean="0"/>
                        <a:t>,</a:t>
                      </a:r>
                      <a:r>
                        <a:rPr lang="en-US" sz="2000" baseline="0" dirty="0" smtClean="0"/>
                        <a:t> benzodiazepines, hypnotics) OR dose change</a:t>
                      </a:r>
                    </a:p>
                    <a:p>
                      <a:r>
                        <a:rPr lang="en-US" sz="2000" baseline="0" dirty="0" smtClean="0"/>
                        <a:t>Dementia </a:t>
                      </a:r>
                      <a:r>
                        <a:rPr lang="en-US" sz="2000" baseline="0" dirty="0" err="1" smtClean="0"/>
                        <a:t>Lewy</a:t>
                      </a:r>
                      <a:r>
                        <a:rPr lang="en-US" sz="2000" baseline="0" dirty="0" smtClean="0"/>
                        <a:t> bodies: Fluctuations in alertness and attention</a:t>
                      </a:r>
                    </a:p>
                    <a:p>
                      <a:r>
                        <a:rPr lang="en-US" sz="2000" baseline="0" dirty="0" smtClean="0"/>
                        <a:t>Pain, insomnia, depression </a:t>
                      </a:r>
                      <a:endParaRPr 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44142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  Eyes,</a:t>
                      </a:r>
                      <a:r>
                        <a:rPr lang="en-US" sz="1800" baseline="0" dirty="0" smtClean="0"/>
                        <a:t> e</a:t>
                      </a:r>
                      <a:r>
                        <a:rPr lang="en-US" sz="1800" dirty="0" smtClean="0"/>
                        <a:t>ars, environment</a:t>
                      </a:r>
                      <a:endParaRPr lang="en-US" sz="1800" b="1" i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Sensory</a:t>
                      </a:r>
                      <a:r>
                        <a:rPr lang="en-US" sz="2000" baseline="0" dirty="0" smtClean="0"/>
                        <a:t> deprivation; vulnerability to environment</a:t>
                      </a:r>
                      <a:endParaRPr 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44142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  Low oxygen states</a:t>
                      </a:r>
                      <a:endParaRPr lang="en-US" sz="1800" b="1" i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Myocardial</a:t>
                      </a:r>
                      <a:r>
                        <a:rPr lang="en-US" sz="2000" baseline="0" dirty="0" smtClean="0"/>
                        <a:t> infarction, stroke, pulmonary embolus</a:t>
                      </a:r>
                      <a:endParaRPr lang="en-US" sz="2000" b="1" i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44142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   Infection</a:t>
                      </a:r>
                      <a:endParaRPr lang="en-US" sz="1800" b="1" i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Pneumonia,</a:t>
                      </a:r>
                      <a:r>
                        <a:rPr lang="en-US" sz="2000" baseline="0" dirty="0" smtClean="0"/>
                        <a:t> sepsis, symptomatic UTI, </a:t>
                      </a:r>
                      <a:r>
                        <a:rPr lang="en-US" sz="2000" baseline="0" dirty="0" err="1" smtClean="0"/>
                        <a:t>cellulitis</a:t>
                      </a:r>
                      <a:endParaRPr lang="en-US" sz="2000" b="1" i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44142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  Retention</a:t>
                      </a:r>
                      <a:endParaRPr lang="en-US" sz="1800" b="1" i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Urinary</a:t>
                      </a:r>
                      <a:r>
                        <a:rPr lang="en-US" sz="2000" baseline="0" dirty="0" smtClean="0"/>
                        <a:t> retention, constipation</a:t>
                      </a:r>
                      <a:endParaRPr lang="en-US" sz="2000" b="1" i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44142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   </a:t>
                      </a:r>
                      <a:r>
                        <a:rPr lang="en-US" sz="1800" dirty="0" err="1" smtClean="0"/>
                        <a:t>Ictal</a:t>
                      </a:r>
                      <a:r>
                        <a:rPr lang="en-US" sz="1800" dirty="0" smtClean="0"/>
                        <a:t> states</a:t>
                      </a:r>
                      <a:endParaRPr lang="en-US" sz="1800" b="1" i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Seizure</a:t>
                      </a:r>
                      <a:r>
                        <a:rPr lang="en-US" sz="2000" baseline="0" dirty="0" smtClean="0"/>
                        <a:t> disorder</a:t>
                      </a:r>
                      <a:endParaRPr lang="en-US" sz="2000" b="1" i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44142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U </a:t>
                      </a:r>
                      <a:r>
                        <a:rPr lang="en-US" sz="1600" dirty="0" err="1" smtClean="0"/>
                        <a:t>Underhydration</a:t>
                      </a:r>
                      <a:r>
                        <a:rPr lang="en-US" sz="1600" dirty="0" smtClean="0"/>
                        <a:t>/nutrition</a:t>
                      </a:r>
                      <a:endParaRPr lang="en-US" sz="1600" b="1" i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Dehydration</a:t>
                      </a:r>
                      <a:endParaRPr lang="en-US" sz="2000" b="1" i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44142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  Metabolic</a:t>
                      </a:r>
                      <a:r>
                        <a:rPr lang="en-US" sz="1800" baseline="0" dirty="0" smtClean="0"/>
                        <a:t> Causes</a:t>
                      </a:r>
                      <a:endParaRPr lang="en-US" sz="1800" b="1" i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Low or high blood sugar, sodium</a:t>
                      </a:r>
                      <a:r>
                        <a:rPr lang="en-US" sz="2000" baseline="0" dirty="0" smtClean="0"/>
                        <a:t> abnormalities</a:t>
                      </a:r>
                      <a:endParaRPr lang="en-US" sz="2000" b="1" i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1159768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   Subdural hematoma</a:t>
                      </a:r>
                      <a:endParaRPr lang="en-US" sz="1800" b="1" i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Head</a:t>
                      </a:r>
                      <a:r>
                        <a:rPr lang="en-US" sz="2000" baseline="0" dirty="0" smtClean="0"/>
                        <a:t> trauma</a:t>
                      </a:r>
                    </a:p>
                    <a:p>
                      <a:endParaRPr lang="en-US" sz="2000" baseline="0" dirty="0" smtClean="0">
                        <a:sym typeface="Helvetica" charset="0"/>
                      </a:endParaRPr>
                    </a:p>
                    <a:p>
                      <a:r>
                        <a:rPr lang="en-US" sz="1200" dirty="0" smtClean="0">
                          <a:sym typeface="Helvetica" charset="0"/>
                        </a:rPr>
                        <a:t> Adapted from Saint Louis University Geriatric Evaluation Mnemonics       Screening Tools</a:t>
                      </a:r>
                      <a:endParaRPr lang="en-US" sz="1200" dirty="0" smtClean="0">
                        <a:solidFill>
                          <a:schemeClr val="tx2"/>
                        </a:solidFill>
                        <a:latin typeface="Helvetica" charset="0"/>
                        <a:ea typeface="Helvetica" charset="0"/>
                        <a:cs typeface="Helvetica" charset="0"/>
                        <a:sym typeface="Helvetica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63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57199"/>
          </a:xfrm>
        </p:spPr>
        <p:txBody>
          <a:bodyPr>
            <a:normAutofit fontScale="90000"/>
          </a:bodyPr>
          <a:lstStyle/>
          <a:p>
            <a:r>
              <a:rPr lang="en-US" sz="3111" dirty="0" smtClean="0"/>
              <a:t>Change in Mental Status Check List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5764958"/>
              </p:ext>
            </p:extLst>
          </p:nvPr>
        </p:nvGraphicFramePr>
        <p:xfrm>
          <a:off x="304800" y="609599"/>
          <a:ext cx="8610600" cy="64760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7006"/>
                <a:gridCol w="7733594"/>
              </a:tblGrid>
              <a:tr h="140079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</a:t>
                      </a:r>
                      <a:endParaRPr lang="en-US" sz="1800" baseline="0" dirty="0" smtClean="0"/>
                    </a:p>
                    <a:p>
                      <a:endParaRPr lang="en-US" sz="1800" baseline="0" dirty="0" smtClean="0"/>
                    </a:p>
                    <a:p>
                      <a:r>
                        <a:rPr lang="en-US" sz="1800" baseline="0" dirty="0" smtClean="0"/>
                        <a:t>     </a:t>
                      </a:r>
                      <a:endParaRPr lang="en-US" sz="1800" b="1" i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ＭＳ ゴシック"/>
                          <a:ea typeface="ＭＳ ゴシック"/>
                          <a:cs typeface="ＭＳ ゴシック"/>
                        </a:rPr>
                        <a:t>☐ </a:t>
                      </a:r>
                      <a:r>
                        <a:rPr lang="en-US" sz="2000" dirty="0" smtClean="0"/>
                        <a:t>MEDS </a:t>
                      </a:r>
                      <a:r>
                        <a:rPr lang="en-US" sz="2000" baseline="0" dirty="0" smtClean="0"/>
                        <a:t>(e.g., </a:t>
                      </a:r>
                      <a:r>
                        <a:rPr lang="en-US" sz="2000" baseline="0" dirty="0" err="1" smtClean="0"/>
                        <a:t>a</a:t>
                      </a:r>
                      <a:r>
                        <a:rPr lang="en-US" sz="2000" dirty="0" err="1" smtClean="0"/>
                        <a:t>nticholinergic</a:t>
                      </a:r>
                      <a:r>
                        <a:rPr lang="en-US" sz="2000" dirty="0" smtClean="0"/>
                        <a:t>,</a:t>
                      </a:r>
                      <a:r>
                        <a:rPr lang="en-US" sz="2000" baseline="0" dirty="0" smtClean="0"/>
                        <a:t> benzodiazepines, hypnotics) </a:t>
                      </a:r>
                    </a:p>
                    <a:p>
                      <a:r>
                        <a:rPr lang="en-US" sz="2000" baseline="0" dirty="0" smtClean="0">
                          <a:latin typeface="ＭＳ ゴシック"/>
                          <a:ea typeface="ＭＳ ゴシック"/>
                          <a:cs typeface="ＭＳ ゴシック"/>
                        </a:rPr>
                        <a:t>☐ </a:t>
                      </a:r>
                      <a:r>
                        <a:rPr lang="en-US" sz="2000" baseline="0" dirty="0" smtClean="0"/>
                        <a:t>Change in medication dose or drug withdrawal </a:t>
                      </a:r>
                    </a:p>
                    <a:p>
                      <a:r>
                        <a:rPr lang="en-US" sz="2000" baseline="0" dirty="0" smtClean="0">
                          <a:latin typeface="ＭＳ ゴシック"/>
                          <a:ea typeface="ＭＳ ゴシック"/>
                          <a:cs typeface="ＭＳ ゴシック"/>
                        </a:rPr>
                        <a:t>☐ </a:t>
                      </a:r>
                      <a:r>
                        <a:rPr lang="en-US" sz="2000" baseline="0" dirty="0" smtClean="0"/>
                        <a:t>Dementia      </a:t>
                      </a:r>
                      <a:r>
                        <a:rPr lang="en-US" sz="2000" baseline="0" dirty="0" smtClean="0">
                          <a:latin typeface="ＭＳ ゴシック"/>
                          <a:ea typeface="ＭＳ ゴシック"/>
                          <a:cs typeface="ＭＳ ゴシック"/>
                        </a:rPr>
                        <a:t>☐ </a:t>
                      </a:r>
                      <a:r>
                        <a:rPr lang="en-US" sz="2000" baseline="0" dirty="0" smtClean="0"/>
                        <a:t>Depression </a:t>
                      </a:r>
                    </a:p>
                    <a:p>
                      <a:r>
                        <a:rPr lang="en-US" sz="2000" baseline="0" dirty="0" smtClean="0">
                          <a:latin typeface="ＭＳ ゴシック"/>
                          <a:ea typeface="ＭＳ ゴシック"/>
                          <a:cs typeface="ＭＳ ゴシック"/>
                        </a:rPr>
                        <a:t>☐ </a:t>
                      </a:r>
                      <a:r>
                        <a:rPr lang="en-US" sz="2000" baseline="0" dirty="0" smtClean="0"/>
                        <a:t>Discomfort (e.g., pain, lack of sleep) </a:t>
                      </a:r>
                      <a:endParaRPr 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732808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</a:t>
                      </a:r>
                      <a:endParaRPr lang="en-US" sz="1800" b="1" i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ＭＳ ゴシック"/>
                          <a:ea typeface="ＭＳ ゴシック"/>
                          <a:cs typeface="ＭＳ ゴシック"/>
                        </a:rPr>
                        <a:t>☐ </a:t>
                      </a:r>
                      <a:r>
                        <a:rPr lang="en-US" sz="2000" dirty="0" smtClean="0">
                          <a:latin typeface="+mj-lt"/>
                          <a:ea typeface="ＭＳ ゴシック"/>
                          <a:cs typeface="ＭＳ ゴシック"/>
                        </a:rPr>
                        <a:t>Glasses / hearing aids</a:t>
                      </a:r>
                    </a:p>
                    <a:p>
                      <a:r>
                        <a:rPr lang="en-US" sz="2000" dirty="0" smtClean="0">
                          <a:latin typeface="ＭＳ ゴシック"/>
                          <a:ea typeface="ＭＳ ゴシック"/>
                          <a:cs typeface="ＭＳ ゴシック"/>
                        </a:rPr>
                        <a:t>☐ </a:t>
                      </a:r>
                      <a:r>
                        <a:rPr lang="en-US" sz="2000" dirty="0" smtClean="0">
                          <a:latin typeface="+mj-lt"/>
                          <a:ea typeface="ＭＳ ゴシック"/>
                          <a:cs typeface="ＭＳ ゴシック"/>
                        </a:rPr>
                        <a:t>Noise level / lighting</a:t>
                      </a:r>
                    </a:p>
                  </a:txBody>
                  <a:tcPr/>
                </a:tc>
              </a:tr>
              <a:tr h="75551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</a:t>
                      </a:r>
                      <a:endParaRPr lang="en-US" sz="1800" b="1" i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ＭＳ ゴシック"/>
                          <a:ea typeface="ＭＳ ゴシック"/>
                          <a:cs typeface="ＭＳ ゴシック"/>
                        </a:rPr>
                        <a:t>☐ </a:t>
                      </a:r>
                      <a:r>
                        <a:rPr lang="en-US" sz="2000" dirty="0" smtClean="0"/>
                        <a:t>Acute cardiac, respiratory or neurologic problems (e.g.,  MI, CHF, </a:t>
                      </a:r>
                      <a:r>
                        <a:rPr lang="en-US" sz="2000" baseline="0" dirty="0" smtClean="0"/>
                        <a:t>pulmonary embolus, stroke)</a:t>
                      </a:r>
                    </a:p>
                    <a:p>
                      <a:r>
                        <a:rPr lang="en-US" sz="2000" dirty="0" smtClean="0">
                          <a:latin typeface="ＭＳ ゴシック"/>
                          <a:ea typeface="ＭＳ ゴシック"/>
                          <a:cs typeface="ＭＳ ゴシック"/>
                        </a:rPr>
                        <a:t>☐ </a:t>
                      </a:r>
                      <a:r>
                        <a:rPr lang="en-US" sz="2000" b="0" i="0" baseline="0" dirty="0" smtClean="0">
                          <a:solidFill>
                            <a:schemeClr val="tx1"/>
                          </a:solidFill>
                        </a:rPr>
                        <a:t>Hypoxia (O2 sat)</a:t>
                      </a:r>
                      <a:endParaRPr lang="en-US" sz="2000" b="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3287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</a:t>
                      </a:r>
                      <a:endParaRPr lang="en-US" sz="1800" b="1" i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ＭＳ ゴシック"/>
                          <a:ea typeface="ＭＳ ゴシック"/>
                          <a:cs typeface="ＭＳ ゴシック"/>
                        </a:rPr>
                        <a:t>☐ </a:t>
                      </a:r>
                      <a:r>
                        <a:rPr lang="en-US" sz="2000" dirty="0" smtClean="0"/>
                        <a:t>Infection (e.g., pneumonia,</a:t>
                      </a:r>
                      <a:r>
                        <a:rPr lang="en-US" sz="2000" baseline="0" dirty="0" smtClean="0"/>
                        <a:t> symptomatic UTI, </a:t>
                      </a:r>
                      <a:r>
                        <a:rPr lang="en-US" sz="2000" baseline="0" dirty="0" err="1" smtClean="0"/>
                        <a:t>cellulitis</a:t>
                      </a:r>
                      <a:r>
                        <a:rPr lang="en-US" sz="2000" baseline="0" dirty="0" smtClean="0"/>
                        <a:t>)</a:t>
                      </a:r>
                      <a:endParaRPr lang="en-US" sz="2000" b="1" i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43287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</a:t>
                      </a:r>
                      <a:endParaRPr lang="en-US" sz="1800" b="1" i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ＭＳ ゴシック"/>
                          <a:ea typeface="ＭＳ ゴシック"/>
                          <a:cs typeface="ＭＳ ゴシック"/>
                        </a:rPr>
                        <a:t>☐ U</a:t>
                      </a:r>
                      <a:r>
                        <a:rPr lang="en-US" sz="2000" dirty="0" smtClean="0"/>
                        <a:t>rinary</a:t>
                      </a:r>
                      <a:r>
                        <a:rPr lang="en-US" sz="2000" baseline="0" dirty="0" smtClean="0"/>
                        <a:t> retention, constipation or impaction (check PVR, rectal exam)</a:t>
                      </a:r>
                      <a:endParaRPr lang="en-US" sz="2000" b="1" i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432875">
                <a:tc>
                  <a:txBody>
                    <a:bodyPr/>
                    <a:lstStyle/>
                    <a:p>
                      <a:endParaRPr lang="en-US" sz="1800" b="1" i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ＭＳ ゴシック"/>
                          <a:ea typeface="ＭＳ ゴシック"/>
                          <a:cs typeface="ＭＳ ゴシック"/>
                        </a:rPr>
                        <a:t>☐ </a:t>
                      </a:r>
                      <a:r>
                        <a:rPr lang="en-US" sz="2000" dirty="0" smtClean="0"/>
                        <a:t>Seizure</a:t>
                      </a:r>
                      <a:r>
                        <a:rPr lang="en-US" sz="2000" baseline="0" dirty="0" smtClean="0"/>
                        <a:t> disorder</a:t>
                      </a:r>
                      <a:endParaRPr lang="en-US" sz="2000" b="1" i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43287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U </a:t>
                      </a:r>
                      <a:endParaRPr lang="en-US" sz="1600" b="1" i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ＭＳ ゴシック"/>
                          <a:ea typeface="ＭＳ ゴシック"/>
                          <a:cs typeface="ＭＳ ゴシック"/>
                        </a:rPr>
                        <a:t>☐ </a:t>
                      </a:r>
                      <a:r>
                        <a:rPr lang="en-US" sz="2000" dirty="0" smtClean="0"/>
                        <a:t>Dehydration (check BMP)</a:t>
                      </a:r>
                      <a:endParaRPr lang="en-US" sz="2000" b="1" i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75551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  </a:t>
                      </a:r>
                      <a:endParaRPr lang="en-US" sz="1800" b="1" i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ＭＳ ゴシック"/>
                          <a:ea typeface="ＭＳ ゴシック"/>
                          <a:cs typeface="ＭＳ ゴシック"/>
                        </a:rPr>
                        <a:t>☐ </a:t>
                      </a:r>
                      <a:r>
                        <a:rPr lang="en-US" sz="2000" dirty="0" smtClean="0"/>
                        <a:t>Screen for metabolic abnormalities</a:t>
                      </a:r>
                      <a:r>
                        <a:rPr lang="en-US" sz="2000" baseline="0" dirty="0" smtClean="0"/>
                        <a:t> (e.g., high or low blood sugar, sodium abnormalities) </a:t>
                      </a:r>
                      <a:r>
                        <a:rPr lang="en-US" sz="2000" dirty="0" smtClean="0"/>
                        <a:t> (check</a:t>
                      </a:r>
                      <a:r>
                        <a:rPr lang="en-US" sz="2000" baseline="0" dirty="0" smtClean="0"/>
                        <a:t> BMP)</a:t>
                      </a:r>
                      <a:endParaRPr lang="en-US" sz="2000" b="1" i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849566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    </a:t>
                      </a:r>
                      <a:endParaRPr lang="en-US" sz="1800" b="1" i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ＭＳ ゴシック"/>
                          <a:ea typeface="ＭＳ ゴシック"/>
                          <a:cs typeface="ＭＳ ゴシック"/>
                        </a:rPr>
                        <a:t>☐ </a:t>
                      </a:r>
                      <a:r>
                        <a:rPr lang="en-US" sz="2000" dirty="0" smtClean="0"/>
                        <a:t>Head</a:t>
                      </a:r>
                      <a:r>
                        <a:rPr lang="en-US" sz="2000" baseline="0" dirty="0" smtClean="0"/>
                        <a:t> trauma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63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dirty="0" smtClean="0"/>
              <a:t>Beers Criteria 2012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859" t="5051" b="4034"/>
          <a:stretch>
            <a:fillRect/>
          </a:stretch>
        </p:blipFill>
        <p:spPr bwMode="auto">
          <a:xfrm>
            <a:off x="990600" y="838200"/>
            <a:ext cx="73914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Acute Change in Mental Status</a:t>
            </a:r>
            <a:br>
              <a:rPr lang="en-US" dirty="0" smtClean="0"/>
            </a:br>
            <a:r>
              <a:rPr lang="en-US" dirty="0" smtClean="0"/>
              <a:t>Presentation Case #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resident without dementia became acutely confused.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Physical exam including vital signs were normal except for change in mental status.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Diagnosed with herpes zoster 48 hours ago and started on acyclovir.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Acute Change in Mental Status</a:t>
            </a:r>
            <a:br>
              <a:rPr lang="en-US" dirty="0" smtClean="0"/>
            </a:br>
            <a:r>
              <a:rPr lang="en-US" dirty="0" smtClean="0"/>
              <a:t>Case #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				Herpes zoster (shingles): Acyclovir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Oral: </a:t>
            </a:r>
            <a:r>
              <a:rPr lang="en-US" dirty="0" err="1" smtClean="0"/>
              <a:t>Immunocompetent</a:t>
            </a:r>
            <a:r>
              <a:rPr lang="en-US" dirty="0" smtClean="0"/>
              <a:t>: 800 mg 5 times daily for 7-10 days (dose resident was getting)</a:t>
            </a:r>
          </a:p>
          <a:p>
            <a:pPr>
              <a:buNone/>
            </a:pPr>
            <a:endParaRPr lang="en-US" dirty="0" smtClean="0"/>
          </a:p>
          <a:p>
            <a:r>
              <a:rPr lang="en-US" b="1" dirty="0" err="1" smtClean="0"/>
              <a:t>Clcr</a:t>
            </a:r>
            <a:r>
              <a:rPr lang="en-US" b="1" dirty="0" smtClean="0"/>
              <a:t> 10-25: Administer 800 mg every 8 hours (correct dose for this resident)</a:t>
            </a:r>
          </a:p>
          <a:p>
            <a:endParaRPr lang="en-US" dirty="0" smtClean="0"/>
          </a:p>
          <a:p>
            <a:r>
              <a:rPr lang="en-US" dirty="0" err="1" smtClean="0"/>
              <a:t>Clcr</a:t>
            </a:r>
            <a:r>
              <a:rPr lang="en-US" dirty="0" smtClean="0"/>
              <a:t> &lt;10: Administer 800 mg every 12 hours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Date Placeholder 3"/>
          <p:cNvSpPr txBox="1">
            <a:spLocks noGrp="1"/>
          </p:cNvSpPr>
          <p:nvPr/>
        </p:nvSpPr>
        <p:spPr bwMode="auto">
          <a:xfrm>
            <a:off x="0" y="6223000"/>
            <a:ext cx="25400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54000" tIns="63500" rIns="127000" bIns="63500" anchor="ctr">
            <a:prstTxWarp prst="textNoShape">
              <a:avLst/>
            </a:prstTxWarp>
          </a:bodyPr>
          <a:lstStyle/>
          <a:p>
            <a:endParaRPr lang="en-US" sz="1100" dirty="0">
              <a:solidFill>
                <a:srgbClr val="999999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5363" name="Footer Placeholder 4"/>
          <p:cNvSpPr txBox="1">
            <a:spLocks noGrp="1"/>
          </p:cNvSpPr>
          <p:nvPr/>
        </p:nvSpPr>
        <p:spPr bwMode="auto">
          <a:xfrm>
            <a:off x="2971800" y="6223000"/>
            <a:ext cx="32004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1100">
                <a:solidFill>
                  <a:srgbClr val="999999"/>
                </a:solidFill>
                <a:latin typeface="Helvetica" charset="0"/>
                <a:ea typeface="Helvetica" charset="0"/>
                <a:cs typeface="Helvetica" charset="0"/>
              </a:rPr>
              <a:t>Copyright © 2012 American Medical Association. All rights reserved.</a:t>
            </a:r>
          </a:p>
        </p:txBody>
      </p:sp>
      <p:sp>
        <p:nvSpPr>
          <p:cNvPr id="15364" name="Text Placeholder 2"/>
          <p:cNvSpPr txBox="1">
            <a:spLocks/>
          </p:cNvSpPr>
          <p:nvPr/>
        </p:nvSpPr>
        <p:spPr bwMode="auto">
          <a:xfrm>
            <a:off x="1892300" y="0"/>
            <a:ext cx="7251700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54000" tIns="63500" rIns="127000" bIns="0">
            <a:prstTxWarp prst="textNoShape">
              <a:avLst/>
            </a:prstTxWarp>
          </a:bodyPr>
          <a:lstStyle/>
          <a:p>
            <a:r>
              <a:rPr lang="en-US" sz="1300" dirty="0">
                <a:latin typeface="Helvetica" charset="0"/>
                <a:ea typeface="Helvetica" charset="0"/>
                <a:cs typeface="Helvetica" charset="0"/>
              </a:rPr>
              <a:t>From: </a:t>
            </a:r>
            <a:r>
              <a:rPr lang="en-US" sz="1300" b="1" dirty="0">
                <a:latin typeface="Helvetica" charset="0"/>
                <a:ea typeface="Helvetica" charset="0"/>
                <a:cs typeface="Helvetica" charset="0"/>
              </a:rPr>
              <a:t>Sources of Discomfort in Persons With </a:t>
            </a:r>
            <a:r>
              <a:rPr lang="en-US" sz="1300" b="1" dirty="0" smtClean="0">
                <a:latin typeface="Helvetica" charset="0"/>
                <a:ea typeface="Helvetica" charset="0"/>
                <a:cs typeface="Helvetica" charset="0"/>
              </a:rPr>
              <a:t>Dementia  </a:t>
            </a:r>
            <a:r>
              <a:rPr lang="en-US" sz="1000" dirty="0" smtClean="0">
                <a:latin typeface="Helvetica" charset="0"/>
                <a:ea typeface="Helvetica" charset="0"/>
                <a:cs typeface="Helvetica" charset="0"/>
              </a:rPr>
              <a:t>JAMA Intern Med. 2013;173(14)1378-1379.</a:t>
            </a:r>
            <a:endParaRPr lang="en-US" sz="1000" b="1" dirty="0">
              <a:latin typeface="Helvetica" charset="0"/>
              <a:ea typeface="Helvetica" charset="0"/>
              <a:cs typeface="Helvetica" charset="0"/>
            </a:endParaRPr>
          </a:p>
        </p:txBody>
      </p:sp>
      <p:cxnSp>
        <p:nvCxnSpPr>
          <p:cNvPr id="15365" name="Straight Connector 8"/>
          <p:cNvCxnSpPr>
            <a:cxnSpLocks noChangeShapeType="1"/>
          </p:cNvCxnSpPr>
          <p:nvPr/>
        </p:nvCxnSpPr>
        <p:spPr bwMode="auto">
          <a:xfrm flipV="1">
            <a:off x="0" y="6215063"/>
            <a:ext cx="9144000" cy="7937"/>
          </a:xfrm>
          <a:prstGeom prst="line">
            <a:avLst/>
          </a:prstGeom>
          <a:noFill/>
          <a:ln w="12700">
            <a:solidFill>
              <a:srgbClr val="999999"/>
            </a:solidFill>
            <a:round/>
            <a:headEnd/>
            <a:tailEnd/>
          </a:ln>
        </p:spPr>
      </p:cxnSp>
      <p:sp>
        <p:nvSpPr>
          <p:cNvPr id="15366" name="Text Placeholder 2"/>
          <p:cNvSpPr txBox="1">
            <a:spLocks/>
          </p:cNvSpPr>
          <p:nvPr/>
        </p:nvSpPr>
        <p:spPr bwMode="auto">
          <a:xfrm>
            <a:off x="0" y="8890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54000" tIns="0" rIns="127000" bIns="63500">
            <a:prstTxWarp prst="textNoShape">
              <a:avLst/>
            </a:prstTxWarp>
          </a:bodyPr>
          <a:lstStyle/>
          <a:p>
            <a:r>
              <a:rPr lang="en-US" sz="1200" dirty="0" smtClean="0">
                <a:latin typeface="Helvetica" charset="0"/>
                <a:ea typeface="Helvetica" charset="0"/>
                <a:cs typeface="Helvetica" charset="0"/>
              </a:rPr>
              <a:t>     </a:t>
            </a:r>
            <a:endParaRPr lang="en-US" sz="12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5367" name="Text Placeholder 2"/>
          <p:cNvSpPr txBox="1">
            <a:spLocks/>
          </p:cNvSpPr>
          <p:nvPr/>
        </p:nvSpPr>
        <p:spPr bwMode="auto">
          <a:xfrm>
            <a:off x="0" y="6337300"/>
            <a:ext cx="91440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54000" tIns="0" rIns="0" bIns="63500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</a:pPr>
            <a:endParaRPr lang="en-US" sz="1100" dirty="0">
              <a:latin typeface="Helvetica" charset="0"/>
              <a:ea typeface="Helvetica" charset="0"/>
              <a:cs typeface="Helvetica" charset="0"/>
            </a:endParaRPr>
          </a:p>
        </p:txBody>
      </p:sp>
      <p:cxnSp>
        <p:nvCxnSpPr>
          <p:cNvPr id="15369" name="Straight Connector 5"/>
          <p:cNvCxnSpPr>
            <a:cxnSpLocks noChangeShapeType="1"/>
          </p:cNvCxnSpPr>
          <p:nvPr/>
        </p:nvCxnSpPr>
        <p:spPr bwMode="auto">
          <a:xfrm>
            <a:off x="0" y="412750"/>
            <a:ext cx="9144000" cy="0"/>
          </a:xfrm>
          <a:prstGeom prst="line">
            <a:avLst/>
          </a:prstGeom>
          <a:noFill/>
          <a:ln w="38100">
            <a:solidFill>
              <a:srgbClr val="999999"/>
            </a:solidFill>
            <a:round/>
            <a:headEnd/>
            <a:tailEnd/>
          </a:ln>
        </p:spPr>
      </p:cxnSp>
      <p:pic>
        <p:nvPicPr>
          <p:cNvPr id="15370" name="Picture 1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1209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Screen shot 2014-01-03 at 10.58.52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412750"/>
            <a:ext cx="6553200" cy="633095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69400" cy="68580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448800" cy="68580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 dirty="0" smtClean="0"/>
              <a:t>Problem Behaviors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066800"/>
            <a:ext cx="4800600" cy="5410200"/>
          </a:xfrm>
        </p:spPr>
        <p:txBody>
          <a:bodyPr>
            <a:normAutofit/>
          </a:bodyPr>
          <a:lstStyle/>
          <a:p>
            <a:r>
              <a:rPr lang="en-US" dirty="0" smtClean="0"/>
              <a:t>Behavior often has a purpose</a:t>
            </a:r>
          </a:p>
          <a:p>
            <a:r>
              <a:rPr lang="en-US" dirty="0" smtClean="0"/>
              <a:t>Behavior can be triggered</a:t>
            </a:r>
          </a:p>
          <a:p>
            <a:r>
              <a:rPr lang="en-US" dirty="0" smtClean="0"/>
              <a:t>Today is different from yesterday and tomorrow</a:t>
            </a:r>
          </a:p>
          <a:p>
            <a:r>
              <a:rPr lang="en-US" dirty="0" smtClean="0"/>
              <a:t>Improve sleeping pattern</a:t>
            </a:r>
          </a:p>
          <a:p>
            <a:r>
              <a:rPr lang="en-US" dirty="0" smtClean="0"/>
              <a:t>Exclude physical discomfort (pain, hunger)</a:t>
            </a:r>
          </a:p>
          <a:p>
            <a:r>
              <a:rPr lang="en-US" dirty="0" smtClean="0"/>
              <a:t>Maintain a calm demeanor</a:t>
            </a:r>
          </a:p>
          <a:p>
            <a:r>
              <a:rPr lang="en-US" dirty="0" smtClean="0"/>
              <a:t>Identify any pattern to behavior and avoid triggers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066800"/>
            <a:ext cx="3886200" cy="5410200"/>
          </a:xfrm>
        </p:spPr>
        <p:txBody>
          <a:bodyPr>
            <a:normAutofit/>
          </a:bodyPr>
          <a:lstStyle/>
          <a:p>
            <a:r>
              <a:rPr lang="en-US" dirty="0" smtClean="0"/>
              <a:t>Reduce caffeine, sugar</a:t>
            </a:r>
          </a:p>
          <a:p>
            <a:r>
              <a:rPr lang="en-US" dirty="0" smtClean="0"/>
              <a:t>Reduce noise, number of people in room</a:t>
            </a:r>
          </a:p>
          <a:p>
            <a:r>
              <a:rPr lang="en-US" dirty="0" smtClean="0"/>
              <a:t>Distraction with music, walking, reading, etc.</a:t>
            </a:r>
          </a:p>
          <a:p>
            <a:r>
              <a:rPr lang="en-US" dirty="0" smtClean="0"/>
              <a:t>Maintain structure and routine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pPr lvl="4">
              <a:buNone/>
            </a:pPr>
            <a:r>
              <a:rPr lang="en-US" sz="1600" dirty="0" smtClean="0"/>
              <a:t>Adapted American Geriatric Society</a:t>
            </a:r>
            <a:endParaRPr lang="en-US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68362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/>
                </a:solidFill>
              </a:rPr>
              <a:t>ABCs of Challenging Behavior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custDataLst>
              <p:tags r:id="rId2"/>
            </p:custDataLst>
          </p:nvPr>
        </p:nvGraphicFramePr>
        <p:xfrm>
          <a:off x="457200" y="1600200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0" y="1417638"/>
            <a:ext cx="9144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41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ABCs of Challenging Behavior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144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Activators (antecedent) </a:t>
            </a:r>
          </a:p>
          <a:p>
            <a:pPr lvl="1"/>
            <a:r>
              <a:rPr lang="en-US" dirty="0" smtClean="0"/>
              <a:t>What are the triggers for the behavior? </a:t>
            </a:r>
          </a:p>
          <a:p>
            <a:r>
              <a:rPr lang="en-US" dirty="0" smtClean="0"/>
              <a:t>Behavior </a:t>
            </a:r>
          </a:p>
          <a:p>
            <a:pPr lvl="1"/>
            <a:r>
              <a:rPr lang="en-US" dirty="0" smtClean="0"/>
              <a:t>What is the nature of the behavior? </a:t>
            </a:r>
          </a:p>
          <a:p>
            <a:r>
              <a:rPr lang="en-US" dirty="0" smtClean="0"/>
              <a:t>Consequences </a:t>
            </a:r>
          </a:p>
          <a:p>
            <a:pPr lvl="1"/>
            <a:r>
              <a:rPr lang="en-US" dirty="0" smtClean="0"/>
              <a:t>What impact does the behavior have on the patient and others?</a:t>
            </a:r>
            <a:endParaRPr lang="en-US" dirty="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0" y="1417638"/>
            <a:ext cx="9144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When Antibiotics are Not Prescribed</a:t>
            </a:r>
            <a:br>
              <a:rPr lang="en-US" dirty="0" smtClean="0"/>
            </a:br>
            <a:r>
              <a:rPr lang="en-US" dirty="0" smtClean="0"/>
              <a:t>(Monitoring Protocol)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Monitor vital signs for several days</a:t>
            </a:r>
          </a:p>
          <a:p>
            <a:r>
              <a:rPr lang="en-US" dirty="0" smtClean="0"/>
              <a:t>Monitor for progression of symptoms or change in clinical status</a:t>
            </a:r>
          </a:p>
          <a:p>
            <a:r>
              <a:rPr lang="en-US" dirty="0" smtClean="0"/>
              <a:t>Encourage fluid intake</a:t>
            </a:r>
          </a:p>
          <a:p>
            <a:r>
              <a:rPr lang="en-US" dirty="0" smtClean="0"/>
              <a:t>Consider alternate diagnosis for nonspecific symptoms (review </a:t>
            </a:r>
            <a:r>
              <a:rPr lang="en-US" i="1" dirty="0" smtClean="0"/>
              <a:t>DELIRIUMS</a:t>
            </a:r>
            <a:r>
              <a:rPr lang="en-US" dirty="0" smtClean="0"/>
              <a:t> check list)</a:t>
            </a:r>
          </a:p>
          <a:p>
            <a:r>
              <a:rPr lang="en-US" dirty="0" smtClean="0"/>
              <a:t>Check for triggers</a:t>
            </a:r>
          </a:p>
          <a:p>
            <a:r>
              <a:rPr lang="en-US" dirty="0" smtClean="0"/>
              <a:t>If symptoms resolve, no further intervention required		</a:t>
            </a:r>
          </a:p>
          <a:p>
            <a:pPr lvl="8"/>
            <a:r>
              <a:rPr lang="en-US" dirty="0" smtClean="0"/>
              <a:t>Modified from Annals of LTC April 2012;20:23-29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Consider Urgent Evaluation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Significantly abnormal vital signs</a:t>
            </a:r>
          </a:p>
          <a:p>
            <a:pPr lvl="1"/>
            <a:r>
              <a:rPr lang="en-US" dirty="0" smtClean="0"/>
              <a:t>Systolic BP &lt;90, heart rate &lt;50 or &gt; 120, respirations &gt;30, temperature &lt;96 or &gt;101</a:t>
            </a:r>
          </a:p>
          <a:p>
            <a:r>
              <a:rPr lang="en-US" dirty="0" smtClean="0"/>
              <a:t>Signs of distress</a:t>
            </a:r>
          </a:p>
          <a:p>
            <a:pPr lvl="1"/>
            <a:r>
              <a:rPr lang="en-US" dirty="0" smtClean="0"/>
              <a:t>New onset respiratory distress with increasing hypoxia or </a:t>
            </a:r>
            <a:r>
              <a:rPr lang="en-US" dirty="0" err="1" smtClean="0"/>
              <a:t>dyspnea</a:t>
            </a:r>
            <a:endParaRPr lang="en-US" dirty="0" smtClean="0"/>
          </a:p>
          <a:p>
            <a:r>
              <a:rPr lang="en-US" dirty="0" smtClean="0"/>
              <a:t>Signs of serious underlying condition</a:t>
            </a:r>
          </a:p>
          <a:p>
            <a:pPr lvl="1"/>
            <a:r>
              <a:rPr lang="en-US" dirty="0" smtClean="0"/>
              <a:t>For example, symptoms of stroke</a:t>
            </a:r>
          </a:p>
          <a:p>
            <a:r>
              <a:rPr lang="en-US" dirty="0" smtClean="0"/>
              <a:t>Escalating aggressive or violent behavior</a:t>
            </a:r>
          </a:p>
          <a:p>
            <a:r>
              <a:rPr lang="en-US" dirty="0" smtClean="0"/>
              <a:t>Resident is a threat to self or others</a:t>
            </a:r>
          </a:p>
          <a:p>
            <a:endParaRPr lang="en-US" dirty="0" smtClean="0"/>
          </a:p>
          <a:p>
            <a:pPr lvl="6"/>
            <a:r>
              <a:rPr lang="en-US" dirty="0" smtClean="0"/>
              <a:t>AMDA Clinical Practice Guidelines Delirium LTC Setting 2008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Acute Change in Mental Status</a:t>
            </a:r>
            <a:br>
              <a:rPr lang="en-US" dirty="0" smtClean="0"/>
            </a:br>
            <a:r>
              <a:rPr lang="en-US" dirty="0" smtClean="0"/>
              <a:t>Presentation Case #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Resident with dementia (mild) transferred to an acute care hospital for new onset confusion and agitation with intermittent lethargy.</a:t>
            </a:r>
          </a:p>
          <a:p>
            <a:endParaRPr lang="en-US" sz="2400" dirty="0" smtClean="0"/>
          </a:p>
          <a:p>
            <a:r>
              <a:rPr lang="en-US" sz="2400" dirty="0" err="1" smtClean="0"/>
              <a:t>Haldol</a:t>
            </a:r>
            <a:r>
              <a:rPr lang="en-US" sz="2400" dirty="0" smtClean="0"/>
              <a:t>, started in the long term care facility, exacerbated symptoms.</a:t>
            </a:r>
          </a:p>
          <a:p>
            <a:pPr>
              <a:buNone/>
            </a:pPr>
            <a:r>
              <a:rPr lang="en-US" sz="2400" dirty="0" smtClean="0"/>
              <a:t> </a:t>
            </a:r>
          </a:p>
          <a:p>
            <a:r>
              <a:rPr lang="en-US" sz="2400" dirty="0" smtClean="0"/>
              <a:t>Had recent </a:t>
            </a:r>
            <a:r>
              <a:rPr lang="en-US" sz="2400" dirty="0" err="1" smtClean="0"/>
              <a:t>cellulitis</a:t>
            </a:r>
            <a:r>
              <a:rPr lang="en-US" sz="2400" dirty="0" smtClean="0"/>
              <a:t> and resident started on antibiotics with no improvement.</a:t>
            </a:r>
          </a:p>
          <a:p>
            <a:endParaRPr lang="en-US" sz="2400" dirty="0" smtClean="0"/>
          </a:p>
          <a:p>
            <a:r>
              <a:rPr lang="en-US" sz="2400" dirty="0" smtClean="0"/>
              <a:t>Resident with multiple medical problems including past history of seizures.</a:t>
            </a:r>
          </a:p>
          <a:p>
            <a:pPr>
              <a:buNone/>
            </a:pP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 descr="Screen shot 2014-01-06 at 6.29.18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"/>
            <a:ext cx="8610600" cy="2286000"/>
          </a:xfrm>
          <a:prstGeom prst="rect">
            <a:avLst/>
          </a:prstGeom>
        </p:spPr>
      </p:pic>
      <p:pic>
        <p:nvPicPr>
          <p:cNvPr id="13" name="Content Placeholder 12" descr="Screen shot 2014-01-06 at 6.30.14 PM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19400" y="2332037"/>
            <a:ext cx="3779791" cy="4525963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Clinician Education Sheet</a:t>
            </a:r>
            <a:endParaRPr lang="en-US" dirty="0"/>
          </a:p>
        </p:txBody>
      </p:sp>
      <p:pic>
        <p:nvPicPr>
          <p:cNvPr id="10" name="Content Placeholder 9"/>
          <p:cNvPicPr>
            <a:picLocks noGrp="1"/>
          </p:cNvPicPr>
          <p:nvPr>
            <p:ph sz="half" idx="1"/>
          </p:nvPr>
        </p:nvPicPr>
        <p:blipFill>
          <a:blip r:embed="rId2" cstate="print"/>
          <a:srcRect l="36218" t="13105" r="34615" b="3419"/>
          <a:stretch>
            <a:fillRect/>
          </a:stretch>
        </p:blipFill>
        <p:spPr bwMode="auto">
          <a:xfrm>
            <a:off x="1070813" y="1600200"/>
            <a:ext cx="281137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Content Placeholder 10"/>
          <p:cNvPicPr>
            <a:picLocks noGrp="1"/>
          </p:cNvPicPr>
          <p:nvPr>
            <p:ph sz="half" idx="2"/>
          </p:nvPr>
        </p:nvPicPr>
        <p:blipFill>
          <a:blip r:embed="rId3" cstate="print"/>
          <a:srcRect l="36691" t="12821" r="35397" b="5387"/>
          <a:stretch>
            <a:fillRect/>
          </a:stretch>
        </p:blipFill>
        <p:spPr bwMode="auto">
          <a:xfrm>
            <a:off x="5410200" y="1676400"/>
            <a:ext cx="2681276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Resident/Family Brochure</a:t>
            </a:r>
            <a:endParaRPr lang="en-US" dirty="0"/>
          </a:p>
        </p:txBody>
      </p:sp>
      <p:pic>
        <p:nvPicPr>
          <p:cNvPr id="12" name="Content Placeholder 11"/>
          <p:cNvPicPr>
            <a:picLocks noGrp="1"/>
          </p:cNvPicPr>
          <p:nvPr>
            <p:ph sz="half" idx="1"/>
          </p:nvPr>
        </p:nvPicPr>
        <p:blipFill>
          <a:blip r:embed="rId2" cstate="print"/>
          <a:srcRect l="49680" t="15385" r="20513" b="5983"/>
          <a:stretch>
            <a:fillRect/>
          </a:stretch>
        </p:blipFill>
        <p:spPr bwMode="auto">
          <a:xfrm>
            <a:off x="1066800" y="1371600"/>
            <a:ext cx="3276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Content Placeholder 13"/>
          <p:cNvPicPr>
            <a:picLocks noGrp="1"/>
          </p:cNvPicPr>
          <p:nvPr>
            <p:ph sz="half" idx="2"/>
          </p:nvPr>
        </p:nvPicPr>
        <p:blipFill>
          <a:blip r:embed="rId3" cstate="print"/>
          <a:srcRect l="22436" t="15670" r="48397" b="5698"/>
          <a:stretch>
            <a:fillRect/>
          </a:stretch>
        </p:blipFill>
        <p:spPr bwMode="auto">
          <a:xfrm>
            <a:off x="4876800" y="1371600"/>
            <a:ext cx="3282982" cy="475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Tools that you may already be using that compliment these tools…</a:t>
            </a:r>
          </a:p>
        </p:txBody>
      </p:sp>
      <p:pic>
        <p:nvPicPr>
          <p:cNvPr id="16386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2286000"/>
            <a:ext cx="3692525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4"/>
          <p:cNvSpPr>
            <a:spLocks noGrp="1"/>
          </p:cNvSpPr>
          <p:nvPr>
            <p:ph type="title"/>
          </p:nvPr>
        </p:nvSpPr>
        <p:spPr>
          <a:xfrm>
            <a:off x="457200" y="277813"/>
            <a:ext cx="3124200" cy="3913187"/>
          </a:xfrm>
        </p:spPr>
        <p:txBody>
          <a:bodyPr/>
          <a:lstStyle/>
          <a:p>
            <a:r>
              <a:rPr lang="en-US" smtClean="0"/>
              <a:t>Connecting UTI evaluation to the bigger picture</a:t>
            </a:r>
          </a:p>
        </p:txBody>
      </p:sp>
      <p:pic>
        <p:nvPicPr>
          <p:cNvPr id="17410" name="Picture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457200"/>
            <a:ext cx="4662488" cy="5532438"/>
          </a:xfrm>
          <a:prstGeom prst="rect">
            <a:avLst/>
          </a:prstGeom>
          <a:noFill/>
          <a:ln w="9525">
            <a:solidFill>
              <a:srgbClr val="3366FF"/>
            </a:solidFill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04800"/>
            <a:ext cx="4475163" cy="5105400"/>
          </a:xfrm>
          <a:prstGeom prst="rect">
            <a:avLst/>
          </a:prstGeom>
          <a:noFill/>
          <a:ln w="9525">
            <a:solidFill>
              <a:srgbClr val="3366FF"/>
            </a:solidFill>
            <a:miter lim="800000"/>
            <a:headEnd/>
            <a:tailEnd/>
          </a:ln>
        </p:spPr>
      </p:pic>
      <p:pic>
        <p:nvPicPr>
          <p:cNvPr id="18434" name="Picture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838200"/>
            <a:ext cx="4191000" cy="5334000"/>
          </a:xfrm>
          <a:prstGeom prst="rect">
            <a:avLst/>
          </a:prstGeom>
          <a:noFill/>
          <a:ln w="9525">
            <a:solidFill>
              <a:srgbClr val="3366FF"/>
            </a:solidFill>
            <a:miter lim="800000"/>
            <a:headEnd/>
            <a:tailEnd/>
          </a:ln>
        </p:spPr>
      </p:pic>
      <p:pic>
        <p:nvPicPr>
          <p:cNvPr id="18435" name="Picture 7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1371600"/>
            <a:ext cx="4724400" cy="5181600"/>
          </a:xfrm>
          <a:prstGeom prst="rect">
            <a:avLst/>
          </a:prstGeom>
          <a:noFill/>
          <a:ln w="9525">
            <a:solidFill>
              <a:srgbClr val="3366FF"/>
            </a:solidFill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Bottom Line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1524000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5909A-BEC5-B845-8FEA-33938C82854E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altLang="en-US" smtClean="0"/>
              <a:t>Up Next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8153400" cy="4267200"/>
          </a:xfrm>
        </p:spPr>
        <p:txBody>
          <a:bodyPr/>
          <a:lstStyle/>
          <a:p>
            <a:pPr>
              <a:buFont typeface="Wingdings" pitchFamily="2" charset="2"/>
              <a:buChar char="§"/>
              <a:defRPr/>
            </a:pPr>
            <a:r>
              <a:rPr lang="en-US" sz="2800" dirty="0" smtClean="0"/>
              <a:t>Ongoing measurement and check-in calls</a:t>
            </a:r>
            <a:endParaRPr lang="en-US" sz="2400" dirty="0" smtClean="0"/>
          </a:p>
          <a:p>
            <a:pPr>
              <a:buFont typeface="Wingdings" pitchFamily="2" charset="2"/>
              <a:buChar char="§"/>
              <a:defRPr/>
            </a:pPr>
            <a:r>
              <a:rPr lang="en-US" sz="2800" dirty="0" smtClean="0"/>
              <a:t>Regional Workshops </a:t>
            </a:r>
            <a:endParaRPr lang="en-US" altLang="en-US" sz="2800" dirty="0" smtClean="0"/>
          </a:p>
          <a:p>
            <a:pPr lvl="1">
              <a:buFont typeface="Wingdings" pitchFamily="2" charset="2"/>
              <a:buChar char="§"/>
              <a:defRPr/>
            </a:pPr>
            <a:r>
              <a:rPr lang="en-US" altLang="en-US" sz="2400" dirty="0" smtClean="0"/>
              <a:t>Sturbridge MA: February 26</a:t>
            </a:r>
            <a:r>
              <a:rPr lang="en-US" altLang="en-US" sz="2400" baseline="30000" dirty="0" smtClean="0"/>
              <a:t>th</a:t>
            </a:r>
            <a:r>
              <a:rPr lang="en-US" altLang="en-US" sz="2400" dirty="0" smtClean="0"/>
              <a:t> 8am-noon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en-US" altLang="en-US" sz="2400" dirty="0" smtClean="0"/>
              <a:t>Dedham MA: February 27</a:t>
            </a:r>
            <a:r>
              <a:rPr lang="en-US" altLang="en-US" sz="2400" baseline="30000" dirty="0" smtClean="0"/>
              <a:t>th</a:t>
            </a:r>
            <a:r>
              <a:rPr lang="en-US" altLang="en-US" sz="2400" dirty="0" smtClean="0"/>
              <a:t> 8am – noon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dirty="0" smtClean="0"/>
              <a:t> </a:t>
            </a:r>
            <a:r>
              <a:rPr lang="en-US" sz="2800" dirty="0" smtClean="0"/>
              <a:t>Antibiotic Stewardship in Tong Term Care</a:t>
            </a:r>
            <a:endParaRPr lang="en-US" altLang="en-US" sz="2800" dirty="0" smtClean="0"/>
          </a:p>
          <a:p>
            <a:pPr lvl="2">
              <a:buFont typeface="Wingdings" pitchFamily="2" charset="2"/>
              <a:buChar char="§"/>
              <a:defRPr/>
            </a:pPr>
            <a:r>
              <a:rPr lang="en-US" altLang="en-US" dirty="0" smtClean="0">
                <a:ea typeface="+mn-ea"/>
                <a:cs typeface="+mn-cs"/>
              </a:rPr>
              <a:t>Friday March 14, noon-1pm</a:t>
            </a:r>
          </a:p>
          <a:p>
            <a:pPr lvl="2">
              <a:buFont typeface="Monotype Sorts"/>
              <a:buNone/>
              <a:defRPr/>
            </a:pPr>
            <a:endParaRPr lang="en-US" altLang="en-US" sz="20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838C7B-D901-4744-A9D4-646317EBA633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64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altLang="en-US" smtClean="0"/>
              <a:t>Continuing Education Credits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8153400" cy="4267200"/>
          </a:xfrm>
        </p:spPr>
        <p:txBody>
          <a:bodyPr/>
          <a:lstStyle/>
          <a:p>
            <a:pPr>
              <a:buFont typeface="Wingdings" pitchFamily="2" charset="2"/>
              <a:buChar char="§"/>
              <a:defRPr/>
            </a:pPr>
            <a:r>
              <a:rPr lang="en-US" altLang="en-US" dirty="0" smtClean="0"/>
              <a:t>Links for Nursing CEU credits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en-US" altLang="en-US" sz="2400" dirty="0" smtClean="0"/>
              <a:t>https</a:t>
            </a:r>
            <a:r>
              <a:rPr lang="en-US" altLang="en-US" sz="2400" dirty="0"/>
              <a:t>://www.surveymonkey.com/s/January8webinar</a:t>
            </a:r>
          </a:p>
          <a:p>
            <a:pPr>
              <a:buFont typeface="Wingdings" pitchFamily="2" charset="2"/>
              <a:buChar char="§"/>
              <a:defRPr/>
            </a:pPr>
            <a:endParaRPr lang="en-US" altLang="en-US" sz="2700" i="1" dirty="0" smtClean="0"/>
          </a:p>
          <a:p>
            <a:pPr>
              <a:buFont typeface="Wingdings" pitchFamily="2" charset="2"/>
              <a:buChar char="§"/>
              <a:defRPr/>
            </a:pPr>
            <a:r>
              <a:rPr lang="en-US" altLang="en-US" sz="2800" dirty="0" smtClean="0"/>
              <a:t>Physician</a:t>
            </a:r>
            <a:r>
              <a:rPr lang="en-US" altLang="en-US" sz="2800" dirty="0"/>
              <a:t>, Nursing Home Administrator, or Pharmacist CME </a:t>
            </a:r>
            <a:r>
              <a:rPr lang="en-US" altLang="en-US" sz="2800" dirty="0" smtClean="0"/>
              <a:t>credit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en-US" altLang="en-US" sz="2300" dirty="0" smtClean="0"/>
              <a:t>please </a:t>
            </a:r>
            <a:r>
              <a:rPr lang="en-US" altLang="en-US" sz="2300" dirty="0"/>
              <a:t>email ebiocchi@macoalition.org  for your survey</a:t>
            </a:r>
            <a:endParaRPr lang="en-US" altLang="en-US" sz="1600" dirty="0"/>
          </a:p>
          <a:p>
            <a:pPr>
              <a:buFont typeface="Wingdings" pitchFamily="2" charset="2"/>
              <a:buChar char="§"/>
              <a:defRPr/>
            </a:pPr>
            <a:endParaRPr lang="en-US" altLang="en-US" dirty="0" smtClean="0"/>
          </a:p>
          <a:p>
            <a:pPr lvl="2">
              <a:buFont typeface="Monotype Sorts"/>
              <a:buNone/>
              <a:defRPr/>
            </a:pPr>
            <a:endParaRPr lang="en-US" altLang="en-US" sz="20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838C7B-D901-4744-A9D4-646317EBA633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15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MPORT" val="C:\Users\aandrade\Desktop\greccAudio\greccAudio\Managing Difficult Dementia Behaviors in CLCs 072910\audio\managing slide18.mp3"/>
  <p:tag name="AUDIO_ID" val="286"/>
  <p:tag name="ELAPSEDTIME" val="10.138"/>
  <p:tag name="ARTICULATE_SLIDE_PAUSE" val="1"/>
  <p:tag name="ARTICULATE_NAV_LEVEL" val="1"/>
  <p:tag name="ARTICULATE_PLAYLIST_ID" val="-1"/>
  <p:tag name="ARTICULATE_LOCK_SLIDE" val="0"/>
  <p:tag name="ARTICULATE_SLIDE_GUID" val="3e54b663-a6b8-431b-ba06-ab651eae4655"/>
  <p:tag name="ARTICULATE_SLIDE_NAV" val="1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IM_SPRITE_COUNT" val=" 12"/>
</p:tagLst>
</file>

<file path=ppt/theme/theme1.xml><?xml version="1.0" encoding="utf-8"?>
<a:theme xmlns:a="http://schemas.openxmlformats.org/drawingml/2006/main" name="Office Theme">
  <a:themeElements>
    <a:clrScheme name="Custom 4">
      <a:dk1>
        <a:srgbClr val="FFFF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CEZID_ppt_darktheme">
  <a:themeElements>
    <a:clrScheme name="NCEZID Dark PPT Colors">
      <a:dk1>
        <a:srgbClr val="FFC000"/>
      </a:dk1>
      <a:lt1>
        <a:srgbClr val="0F56DC"/>
      </a:lt1>
      <a:dk2>
        <a:srgbClr val="FFFFFF"/>
      </a:dk2>
      <a:lt2>
        <a:srgbClr val="FFFFFF"/>
      </a:lt2>
      <a:accent1>
        <a:srgbClr val="BD3632"/>
      </a:accent1>
      <a:accent2>
        <a:srgbClr val="782327"/>
      </a:accent2>
      <a:accent3>
        <a:srgbClr val="7D7A00"/>
      </a:accent3>
      <a:accent4>
        <a:srgbClr val="156570"/>
      </a:accent4>
      <a:accent5>
        <a:srgbClr val="6E267B"/>
      </a:accent5>
      <a:accent6>
        <a:srgbClr val="002060"/>
      </a:accent6>
      <a:hlink>
        <a:srgbClr val="FFC000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lank Presentation">
  <a:themeElements>
    <a:clrScheme name="Blank Pre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E700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8594</TotalTime>
  <Words>1790</Words>
  <Application>Microsoft Office PowerPoint</Application>
  <PresentationFormat>On-screen Show (4:3)</PresentationFormat>
  <Paragraphs>453</Paragraphs>
  <Slides>54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54</vt:i4>
      </vt:variant>
    </vt:vector>
  </HeadingPairs>
  <TitlesOfParts>
    <vt:vector size="57" baseType="lpstr">
      <vt:lpstr>Office Theme</vt:lpstr>
      <vt:lpstr>NCEZID_ppt_darktheme</vt:lpstr>
      <vt:lpstr>Blank Presentation</vt:lpstr>
      <vt:lpstr>Evaluating change in mental status: Long term care</vt:lpstr>
      <vt:lpstr> Change in Mental Status  Long Term Care </vt:lpstr>
      <vt:lpstr>Asymptomatic Bacteriuria (ASB)</vt:lpstr>
      <vt:lpstr>Prevalence of ASB</vt:lpstr>
      <vt:lpstr>Treatment for ASB Indicated</vt:lpstr>
      <vt:lpstr>Treatment for ASB Not Indicated</vt:lpstr>
      <vt:lpstr>Problems with Antibiotics</vt:lpstr>
      <vt:lpstr>PowerPoint Presentation</vt:lpstr>
      <vt:lpstr>PowerPoint Presentation</vt:lpstr>
      <vt:lpstr>Change in Mental Status ≠ Symptomatic Urinary Tract Infection</vt:lpstr>
      <vt:lpstr>Vulnerability Factors Delirium</vt:lpstr>
      <vt:lpstr>Acute Change in Mental Status Presentation Case #1 </vt:lpstr>
      <vt:lpstr>Acute Change in Mental Status Diagnosis Case #1</vt:lpstr>
      <vt:lpstr>Revised McGeer Resident Without Indwelling Catheter  </vt:lpstr>
      <vt:lpstr>Revised McGeer Resident With Indwelling Catheter </vt:lpstr>
      <vt:lpstr>PowerPoint Presentation</vt:lpstr>
      <vt:lpstr>PowerPoint Presentation</vt:lpstr>
      <vt:lpstr>Change in Mental Status in Dementia</vt:lpstr>
      <vt:lpstr>Confusion Assessment Method Criteria </vt:lpstr>
      <vt:lpstr>Subtypes</vt:lpstr>
      <vt:lpstr>Course of Subsyndromal Delirium  Long Term Care Residents</vt:lpstr>
      <vt:lpstr>Richmond Agitation and Sedation Scale</vt:lpstr>
      <vt:lpstr>The Modified Richmond Agitation and Sedation Scale (mRASS): Serial Administration</vt:lpstr>
      <vt:lpstr>PowerPoint Presentation</vt:lpstr>
      <vt:lpstr>Acute Change in Mental Status Presentation Case # 2</vt:lpstr>
      <vt:lpstr>Acute Change in Mental Status  Case # 2</vt:lpstr>
      <vt:lpstr>PowerPoint Presentation</vt:lpstr>
      <vt:lpstr>PowerPoint Presentation</vt:lpstr>
      <vt:lpstr>Frontotemporal Dementia</vt:lpstr>
      <vt:lpstr>Geriatrics At Your Fingertips  American Geriatrics Society</vt:lpstr>
      <vt:lpstr>Don’t Forget…</vt:lpstr>
      <vt:lpstr>Change in Mental Status: Delirium(s)  </vt:lpstr>
      <vt:lpstr>Change in Mental Status Check List  </vt:lpstr>
      <vt:lpstr>Beers Criteria 2012</vt:lpstr>
      <vt:lpstr>Acute Change in Mental Status Presentation Case # 3</vt:lpstr>
      <vt:lpstr>Acute Change in Mental Status Case # 3</vt:lpstr>
      <vt:lpstr>PowerPoint Presentation</vt:lpstr>
      <vt:lpstr>PowerPoint Presentation</vt:lpstr>
      <vt:lpstr>PowerPoint Presentation</vt:lpstr>
      <vt:lpstr>Problem Behaviors</vt:lpstr>
      <vt:lpstr>ABCs of Challenging Behavior</vt:lpstr>
      <vt:lpstr>ABCs of Challenging Behavior</vt:lpstr>
      <vt:lpstr>When Antibiotics are Not Prescribed (Monitoring Protocol)</vt:lpstr>
      <vt:lpstr>Consider Urgent Evaluation </vt:lpstr>
      <vt:lpstr>Acute Change in Mental Status Presentation Case # 4</vt:lpstr>
      <vt:lpstr>PowerPoint Presentation</vt:lpstr>
      <vt:lpstr>Clinician Education Sheet</vt:lpstr>
      <vt:lpstr>Resident/Family Brochure</vt:lpstr>
      <vt:lpstr>Tools that you may already be using that compliment these tools…</vt:lpstr>
      <vt:lpstr>Connecting UTI evaluation to the bigger picture</vt:lpstr>
      <vt:lpstr>PowerPoint Presentation</vt:lpstr>
      <vt:lpstr>Bottom Line</vt:lpstr>
      <vt:lpstr>Up Next</vt:lpstr>
      <vt:lpstr>Continuing Education Credits</vt:lpstr>
    </vt:vector>
  </TitlesOfParts>
  <Company>home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To Test When to Treat</dc:title>
  <dc:creator>ruth kandel</dc:creator>
  <cp:lastModifiedBy>Administrator</cp:lastModifiedBy>
  <cp:revision>721</cp:revision>
  <cp:lastPrinted>2013-02-25T20:45:20Z</cp:lastPrinted>
  <dcterms:created xsi:type="dcterms:W3CDTF">2014-01-07T02:25:20Z</dcterms:created>
  <dcterms:modified xsi:type="dcterms:W3CDTF">2014-01-07T15:50:11Z</dcterms:modified>
</cp:coreProperties>
</file>